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57" r:id="rId6"/>
    <p:sldMasterId id="2147483761" r:id="rId7"/>
    <p:sldMasterId id="2147483763" r:id="rId8"/>
  </p:sldMasterIdLst>
  <p:notesMasterIdLst>
    <p:notesMasterId r:id="rId30"/>
  </p:notesMasterIdLst>
  <p:handoutMasterIdLst>
    <p:handoutMasterId r:id="rId31"/>
  </p:handoutMasterIdLst>
  <p:sldIdLst>
    <p:sldId id="548" r:id="rId9"/>
    <p:sldId id="543" r:id="rId10"/>
    <p:sldId id="546" r:id="rId11"/>
    <p:sldId id="513" r:id="rId12"/>
    <p:sldId id="512" r:id="rId13"/>
    <p:sldId id="516" r:id="rId14"/>
    <p:sldId id="540" r:id="rId15"/>
    <p:sldId id="531" r:id="rId16"/>
    <p:sldId id="538" r:id="rId17"/>
    <p:sldId id="517" r:id="rId18"/>
    <p:sldId id="539" r:id="rId19"/>
    <p:sldId id="518" r:id="rId20"/>
    <p:sldId id="536" r:id="rId21"/>
    <p:sldId id="537" r:id="rId22"/>
    <p:sldId id="525" r:id="rId23"/>
    <p:sldId id="526" r:id="rId24"/>
    <p:sldId id="527" r:id="rId25"/>
    <p:sldId id="533" r:id="rId26"/>
    <p:sldId id="534" r:id="rId27"/>
    <p:sldId id="542" r:id="rId28"/>
    <p:sldId id="53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BE48"/>
    <a:srgbClr val="856848"/>
    <a:srgbClr val="E7C2A9"/>
    <a:srgbClr val="7E95A4"/>
    <a:srgbClr val="FCD5B5"/>
    <a:srgbClr val="F08C3A"/>
    <a:srgbClr val="C46B56"/>
    <a:srgbClr val="F7BE47"/>
    <a:srgbClr val="7E92A1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EB8352-58BF-CE37-A586-2BA4868AE8DB}" v="443" dt="2025-05-08T01:10:36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4"/>
    <p:restoredTop sz="94710"/>
  </p:normalViewPr>
  <p:slideViewPr>
    <p:cSldViewPr snapToGrid="0" showGuides="1">
      <p:cViewPr varScale="1">
        <p:scale>
          <a:sx n="147" d="100"/>
          <a:sy n="147" d="100"/>
        </p:scale>
        <p:origin x="224" y="248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073965-82BD-45D3-B7A7-84ADE36B51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A545D761-45E2-4C2C-B96A-4F1938CC3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mic Sans MS" panose="030F0702030302020204" pitchFamily="66" charset="0"/>
            </a:rPr>
            <a:t>Named after one of the colonial waterbird species in our dataset.</a:t>
          </a:r>
        </a:p>
      </dgm:t>
    </dgm:pt>
    <dgm:pt modelId="{69F3D3FB-0E5E-4442-865A-20EC461D070B}" type="parTrans" cxnId="{86DA8CBE-7F98-44CC-AAC3-E2E055DD30B4}">
      <dgm:prSet/>
      <dgm:spPr/>
      <dgm:t>
        <a:bodyPr/>
        <a:lstStyle/>
        <a:p>
          <a:endParaRPr lang="en-US"/>
        </a:p>
      </dgm:t>
    </dgm:pt>
    <dgm:pt modelId="{EB88B007-5701-4A40-B714-DFCF5B503206}" type="sibTrans" cxnId="{86DA8CBE-7F98-44CC-AAC3-E2E055DD30B4}">
      <dgm:prSet/>
      <dgm:spPr/>
      <dgm:t>
        <a:bodyPr/>
        <a:lstStyle/>
        <a:p>
          <a:endParaRPr lang="en-US"/>
        </a:p>
      </dgm:t>
    </dgm:pt>
    <dgm:pt modelId="{0C1CDE2D-0661-4E3B-B38C-38F0715425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mic Sans MS" panose="030F0702030302020204" pitchFamily="66" charset="0"/>
            </a:rPr>
            <a:t>Represents resilience, adaptability, and precision — values reflected in our project.</a:t>
          </a:r>
        </a:p>
      </dgm:t>
    </dgm:pt>
    <dgm:pt modelId="{462D749D-9D3E-497E-AF07-B7D46AA892BF}" type="parTrans" cxnId="{F4FADA73-35BE-46AA-A4D5-24B87D64E5A6}">
      <dgm:prSet/>
      <dgm:spPr/>
      <dgm:t>
        <a:bodyPr/>
        <a:lstStyle/>
        <a:p>
          <a:endParaRPr lang="en-US"/>
        </a:p>
      </dgm:t>
    </dgm:pt>
    <dgm:pt modelId="{3AAC9B10-D72E-41DC-9B03-D2112E904F1F}" type="sibTrans" cxnId="{F4FADA73-35BE-46AA-A4D5-24B87D64E5A6}">
      <dgm:prSet/>
      <dgm:spPr/>
      <dgm:t>
        <a:bodyPr/>
        <a:lstStyle/>
        <a:p>
          <a:endParaRPr lang="en-US"/>
        </a:p>
      </dgm:t>
    </dgm:pt>
    <dgm:pt modelId="{7438F079-EDD5-413F-BF91-F46D6F71DF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mic Sans MS" panose="030F0702030302020204" pitchFamily="66" charset="0"/>
            </a:rPr>
            <a:t>Connects our team identity to the species represented in the data we cleaned.</a:t>
          </a:r>
        </a:p>
      </dgm:t>
    </dgm:pt>
    <dgm:pt modelId="{526BB8AD-2C09-41F7-BCC9-57D3DEBDE3AC}" type="parTrans" cxnId="{6C7B4C3D-21C0-4023-AFD5-8CDACDC7ACE7}">
      <dgm:prSet/>
      <dgm:spPr/>
      <dgm:t>
        <a:bodyPr/>
        <a:lstStyle/>
        <a:p>
          <a:endParaRPr lang="en-US"/>
        </a:p>
      </dgm:t>
    </dgm:pt>
    <dgm:pt modelId="{83942303-37FF-48BD-8817-EA61655FEA04}" type="sibTrans" cxnId="{6C7B4C3D-21C0-4023-AFD5-8CDACDC7ACE7}">
      <dgm:prSet/>
      <dgm:spPr/>
      <dgm:t>
        <a:bodyPr/>
        <a:lstStyle/>
        <a:p>
          <a:endParaRPr lang="en-US"/>
        </a:p>
      </dgm:t>
    </dgm:pt>
    <dgm:pt modelId="{7626EDEE-A6DE-442D-BDAA-40703100CBBB}" type="pres">
      <dgm:prSet presAssocID="{AF073965-82BD-45D3-B7A7-84ADE36B5180}" presName="root" presStyleCnt="0">
        <dgm:presLayoutVars>
          <dgm:dir/>
          <dgm:resizeHandles val="exact"/>
        </dgm:presLayoutVars>
      </dgm:prSet>
      <dgm:spPr/>
    </dgm:pt>
    <dgm:pt modelId="{96B53D86-507E-44CB-AEBF-7978F248BB8A}" type="pres">
      <dgm:prSet presAssocID="{A545D761-45E2-4C2C-B96A-4F1938CC34D9}" presName="compNode" presStyleCnt="0"/>
      <dgm:spPr/>
    </dgm:pt>
    <dgm:pt modelId="{860F2705-208E-4459-BBB1-605585C59516}" type="pres">
      <dgm:prSet presAssocID="{A545D761-45E2-4C2C-B96A-4F1938CC34D9}" presName="bgRect" presStyleLbl="bgShp" presStyleIdx="0" presStyleCnt="3" custLinFactNeighborY="1063"/>
      <dgm:spPr/>
    </dgm:pt>
    <dgm:pt modelId="{1BE5248B-4F6D-40C0-AADF-7FEDF49CD388}" type="pres">
      <dgm:prSet presAssocID="{A545D761-45E2-4C2C-B96A-4F1938CC34D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015D221-455A-4F87-A5F1-E0AE97938A5B}" type="pres">
      <dgm:prSet presAssocID="{A545D761-45E2-4C2C-B96A-4F1938CC34D9}" presName="spaceRect" presStyleCnt="0"/>
      <dgm:spPr/>
    </dgm:pt>
    <dgm:pt modelId="{D56E12B9-BF4A-4B2D-9BC3-D45D4BA067A9}" type="pres">
      <dgm:prSet presAssocID="{A545D761-45E2-4C2C-B96A-4F1938CC34D9}" presName="parTx" presStyleLbl="revTx" presStyleIdx="0" presStyleCnt="3">
        <dgm:presLayoutVars>
          <dgm:chMax val="0"/>
          <dgm:chPref val="0"/>
        </dgm:presLayoutVars>
      </dgm:prSet>
      <dgm:spPr/>
    </dgm:pt>
    <dgm:pt modelId="{DF771254-B3DF-43AA-93C8-4B6FFCAD7408}" type="pres">
      <dgm:prSet presAssocID="{EB88B007-5701-4A40-B714-DFCF5B503206}" presName="sibTrans" presStyleCnt="0"/>
      <dgm:spPr/>
    </dgm:pt>
    <dgm:pt modelId="{BF53089F-E80E-4996-BB8F-2DC05FD730EC}" type="pres">
      <dgm:prSet presAssocID="{0C1CDE2D-0661-4E3B-B38C-38F071542504}" presName="compNode" presStyleCnt="0"/>
      <dgm:spPr/>
    </dgm:pt>
    <dgm:pt modelId="{9407B405-21BF-49DB-9302-933F801C4139}" type="pres">
      <dgm:prSet presAssocID="{0C1CDE2D-0661-4E3B-B38C-38F071542504}" presName="bgRect" presStyleLbl="bgShp" presStyleIdx="1" presStyleCnt="3"/>
      <dgm:spPr/>
    </dgm:pt>
    <dgm:pt modelId="{FC729616-FCB5-4DBF-BCA3-CA1C92CF2290}" type="pres">
      <dgm:prSet presAssocID="{0C1CDE2D-0661-4E3B-B38C-38F0715425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ass"/>
        </a:ext>
      </dgm:extLst>
    </dgm:pt>
    <dgm:pt modelId="{E8F4C023-41A5-4332-860E-D28F7C12926B}" type="pres">
      <dgm:prSet presAssocID="{0C1CDE2D-0661-4E3B-B38C-38F071542504}" presName="spaceRect" presStyleCnt="0"/>
      <dgm:spPr/>
    </dgm:pt>
    <dgm:pt modelId="{C60F383C-1023-4F3A-92CE-1918AC19B522}" type="pres">
      <dgm:prSet presAssocID="{0C1CDE2D-0661-4E3B-B38C-38F071542504}" presName="parTx" presStyleLbl="revTx" presStyleIdx="1" presStyleCnt="3">
        <dgm:presLayoutVars>
          <dgm:chMax val="0"/>
          <dgm:chPref val="0"/>
        </dgm:presLayoutVars>
      </dgm:prSet>
      <dgm:spPr/>
    </dgm:pt>
    <dgm:pt modelId="{8D6EC271-B0B4-451C-A489-9458CA6DDBD7}" type="pres">
      <dgm:prSet presAssocID="{3AAC9B10-D72E-41DC-9B03-D2112E904F1F}" presName="sibTrans" presStyleCnt="0"/>
      <dgm:spPr/>
    </dgm:pt>
    <dgm:pt modelId="{C934BA2F-3E79-4109-AB30-D979833DBB81}" type="pres">
      <dgm:prSet presAssocID="{7438F079-EDD5-413F-BF91-F46D6F71DF4C}" presName="compNode" presStyleCnt="0"/>
      <dgm:spPr/>
    </dgm:pt>
    <dgm:pt modelId="{47D96E45-E213-411C-8DC5-A456DA7B5FFD}" type="pres">
      <dgm:prSet presAssocID="{7438F079-EDD5-413F-BF91-F46D6F71DF4C}" presName="bgRect" presStyleLbl="bgShp" presStyleIdx="2" presStyleCnt="3"/>
      <dgm:spPr/>
    </dgm:pt>
    <dgm:pt modelId="{ED95405B-23BA-4832-9BCA-66322525F280}" type="pres">
      <dgm:prSet presAssocID="{7438F079-EDD5-413F-BF91-F46D6F71DF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02559A9-50AC-43D5-B440-CB8FB7026314}" type="pres">
      <dgm:prSet presAssocID="{7438F079-EDD5-413F-BF91-F46D6F71DF4C}" presName="spaceRect" presStyleCnt="0"/>
      <dgm:spPr/>
    </dgm:pt>
    <dgm:pt modelId="{64508D91-2FEA-4ECF-AA2D-143E1943E46E}" type="pres">
      <dgm:prSet presAssocID="{7438F079-EDD5-413F-BF91-F46D6F71DF4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253400F-3527-EE4F-A815-9E6B38A1EE9E}" type="presOf" srcId="{A545D761-45E2-4C2C-B96A-4F1938CC34D9}" destId="{D56E12B9-BF4A-4B2D-9BC3-D45D4BA067A9}" srcOrd="0" destOrd="0" presId="urn:microsoft.com/office/officeart/2018/2/layout/IconVerticalSolidList"/>
    <dgm:cxn modelId="{5D7F3615-B6AB-7847-B3A6-853A10E74194}" type="presOf" srcId="{AF073965-82BD-45D3-B7A7-84ADE36B5180}" destId="{7626EDEE-A6DE-442D-BDAA-40703100CBBB}" srcOrd="0" destOrd="0" presId="urn:microsoft.com/office/officeart/2018/2/layout/IconVerticalSolidList"/>
    <dgm:cxn modelId="{6C7B4C3D-21C0-4023-AFD5-8CDACDC7ACE7}" srcId="{AF073965-82BD-45D3-B7A7-84ADE36B5180}" destId="{7438F079-EDD5-413F-BF91-F46D6F71DF4C}" srcOrd="2" destOrd="0" parTransId="{526BB8AD-2C09-41F7-BCC9-57D3DEBDE3AC}" sibTransId="{83942303-37FF-48BD-8817-EA61655FEA04}"/>
    <dgm:cxn modelId="{65D64749-88FB-F343-B5F6-23CE76546DA5}" type="presOf" srcId="{7438F079-EDD5-413F-BF91-F46D6F71DF4C}" destId="{64508D91-2FEA-4ECF-AA2D-143E1943E46E}" srcOrd="0" destOrd="0" presId="urn:microsoft.com/office/officeart/2018/2/layout/IconVerticalSolidList"/>
    <dgm:cxn modelId="{F4FADA73-35BE-46AA-A4D5-24B87D64E5A6}" srcId="{AF073965-82BD-45D3-B7A7-84ADE36B5180}" destId="{0C1CDE2D-0661-4E3B-B38C-38F071542504}" srcOrd="1" destOrd="0" parTransId="{462D749D-9D3E-497E-AF07-B7D46AA892BF}" sibTransId="{3AAC9B10-D72E-41DC-9B03-D2112E904F1F}"/>
    <dgm:cxn modelId="{86DA8CBE-7F98-44CC-AAC3-E2E055DD30B4}" srcId="{AF073965-82BD-45D3-B7A7-84ADE36B5180}" destId="{A545D761-45E2-4C2C-B96A-4F1938CC34D9}" srcOrd="0" destOrd="0" parTransId="{69F3D3FB-0E5E-4442-865A-20EC461D070B}" sibTransId="{EB88B007-5701-4A40-B714-DFCF5B503206}"/>
    <dgm:cxn modelId="{ED2EAFC1-701F-4B43-B920-0C4EBF0FE805}" type="presOf" srcId="{0C1CDE2D-0661-4E3B-B38C-38F071542504}" destId="{C60F383C-1023-4F3A-92CE-1918AC19B522}" srcOrd="0" destOrd="0" presId="urn:microsoft.com/office/officeart/2018/2/layout/IconVerticalSolidList"/>
    <dgm:cxn modelId="{85ADBB2B-BB7B-B041-97AA-49C7AD333895}" type="presParOf" srcId="{7626EDEE-A6DE-442D-BDAA-40703100CBBB}" destId="{96B53D86-507E-44CB-AEBF-7978F248BB8A}" srcOrd="0" destOrd="0" presId="urn:microsoft.com/office/officeart/2018/2/layout/IconVerticalSolidList"/>
    <dgm:cxn modelId="{8B2479F9-6B18-1848-9EF3-5EFB9E506FBB}" type="presParOf" srcId="{96B53D86-507E-44CB-AEBF-7978F248BB8A}" destId="{860F2705-208E-4459-BBB1-605585C59516}" srcOrd="0" destOrd="0" presId="urn:microsoft.com/office/officeart/2018/2/layout/IconVerticalSolidList"/>
    <dgm:cxn modelId="{DBA826AC-A5B0-9F47-A4EA-82A591539148}" type="presParOf" srcId="{96B53D86-507E-44CB-AEBF-7978F248BB8A}" destId="{1BE5248B-4F6D-40C0-AADF-7FEDF49CD388}" srcOrd="1" destOrd="0" presId="urn:microsoft.com/office/officeart/2018/2/layout/IconVerticalSolidList"/>
    <dgm:cxn modelId="{57D122A2-96E9-A446-8BD3-57842C3CA78C}" type="presParOf" srcId="{96B53D86-507E-44CB-AEBF-7978F248BB8A}" destId="{B015D221-455A-4F87-A5F1-E0AE97938A5B}" srcOrd="2" destOrd="0" presId="urn:microsoft.com/office/officeart/2018/2/layout/IconVerticalSolidList"/>
    <dgm:cxn modelId="{81CFB7A3-4543-BA47-8606-A6DF7736C3F9}" type="presParOf" srcId="{96B53D86-507E-44CB-AEBF-7978F248BB8A}" destId="{D56E12B9-BF4A-4B2D-9BC3-D45D4BA067A9}" srcOrd="3" destOrd="0" presId="urn:microsoft.com/office/officeart/2018/2/layout/IconVerticalSolidList"/>
    <dgm:cxn modelId="{1CF6E6C7-0AC6-5B4C-A076-607BFBC5DD56}" type="presParOf" srcId="{7626EDEE-A6DE-442D-BDAA-40703100CBBB}" destId="{DF771254-B3DF-43AA-93C8-4B6FFCAD7408}" srcOrd="1" destOrd="0" presId="urn:microsoft.com/office/officeart/2018/2/layout/IconVerticalSolidList"/>
    <dgm:cxn modelId="{9B4987E9-FD3A-A741-BEFE-33742F25F454}" type="presParOf" srcId="{7626EDEE-A6DE-442D-BDAA-40703100CBBB}" destId="{BF53089F-E80E-4996-BB8F-2DC05FD730EC}" srcOrd="2" destOrd="0" presId="urn:microsoft.com/office/officeart/2018/2/layout/IconVerticalSolidList"/>
    <dgm:cxn modelId="{0613B02E-ADA1-D94B-AD05-EF7EBFBB2CA3}" type="presParOf" srcId="{BF53089F-E80E-4996-BB8F-2DC05FD730EC}" destId="{9407B405-21BF-49DB-9302-933F801C4139}" srcOrd="0" destOrd="0" presId="urn:microsoft.com/office/officeart/2018/2/layout/IconVerticalSolidList"/>
    <dgm:cxn modelId="{AD9400D0-DC11-9E4B-AA66-BEBE00DFAC42}" type="presParOf" srcId="{BF53089F-E80E-4996-BB8F-2DC05FD730EC}" destId="{FC729616-FCB5-4DBF-BCA3-CA1C92CF2290}" srcOrd="1" destOrd="0" presId="urn:microsoft.com/office/officeart/2018/2/layout/IconVerticalSolidList"/>
    <dgm:cxn modelId="{7C03B8C5-D206-774A-AAFA-932256A595A6}" type="presParOf" srcId="{BF53089F-E80E-4996-BB8F-2DC05FD730EC}" destId="{E8F4C023-41A5-4332-860E-D28F7C12926B}" srcOrd="2" destOrd="0" presId="urn:microsoft.com/office/officeart/2018/2/layout/IconVerticalSolidList"/>
    <dgm:cxn modelId="{59DCD435-A146-7644-9B5A-DD78FCBDF553}" type="presParOf" srcId="{BF53089F-E80E-4996-BB8F-2DC05FD730EC}" destId="{C60F383C-1023-4F3A-92CE-1918AC19B522}" srcOrd="3" destOrd="0" presId="urn:microsoft.com/office/officeart/2018/2/layout/IconVerticalSolidList"/>
    <dgm:cxn modelId="{D069A96B-99FB-6C4E-BB27-3EF95DD6685F}" type="presParOf" srcId="{7626EDEE-A6DE-442D-BDAA-40703100CBBB}" destId="{8D6EC271-B0B4-451C-A489-9458CA6DDBD7}" srcOrd="3" destOrd="0" presId="urn:microsoft.com/office/officeart/2018/2/layout/IconVerticalSolidList"/>
    <dgm:cxn modelId="{41111FE1-D7FD-1042-A875-2A4D95040B46}" type="presParOf" srcId="{7626EDEE-A6DE-442D-BDAA-40703100CBBB}" destId="{C934BA2F-3E79-4109-AB30-D979833DBB81}" srcOrd="4" destOrd="0" presId="urn:microsoft.com/office/officeart/2018/2/layout/IconVerticalSolidList"/>
    <dgm:cxn modelId="{69078CAF-A59D-2545-8101-86B00E2C7584}" type="presParOf" srcId="{C934BA2F-3E79-4109-AB30-D979833DBB81}" destId="{47D96E45-E213-411C-8DC5-A456DA7B5FFD}" srcOrd="0" destOrd="0" presId="urn:microsoft.com/office/officeart/2018/2/layout/IconVerticalSolidList"/>
    <dgm:cxn modelId="{1C1ECE1C-F5FE-2E4E-A151-5664FF4389AA}" type="presParOf" srcId="{C934BA2F-3E79-4109-AB30-D979833DBB81}" destId="{ED95405B-23BA-4832-9BCA-66322525F280}" srcOrd="1" destOrd="0" presId="urn:microsoft.com/office/officeart/2018/2/layout/IconVerticalSolidList"/>
    <dgm:cxn modelId="{92B449B4-7686-C64D-9D23-7043F329CD01}" type="presParOf" srcId="{C934BA2F-3E79-4109-AB30-D979833DBB81}" destId="{D02559A9-50AC-43D5-B440-CB8FB7026314}" srcOrd="2" destOrd="0" presId="urn:microsoft.com/office/officeart/2018/2/layout/IconVerticalSolidList"/>
    <dgm:cxn modelId="{CE672623-8802-0C4B-BD78-8F6BD63EE37E}" type="presParOf" srcId="{C934BA2F-3E79-4109-AB30-D979833DBB81}" destId="{64508D91-2FEA-4ECF-AA2D-143E1943E4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F2705-208E-4459-BBB1-605585C59516}">
      <dsp:nvSpPr>
        <dsp:cNvPr id="0" name=""/>
        <dsp:cNvSpPr/>
      </dsp:nvSpPr>
      <dsp:spPr>
        <a:xfrm>
          <a:off x="0" y="10488"/>
          <a:ext cx="4243589" cy="9485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5248B-4F6D-40C0-AADF-7FEDF49CD388}">
      <dsp:nvSpPr>
        <dsp:cNvPr id="0" name=""/>
        <dsp:cNvSpPr/>
      </dsp:nvSpPr>
      <dsp:spPr>
        <a:xfrm>
          <a:off x="286930" y="213824"/>
          <a:ext cx="521691" cy="5216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E12B9-BF4A-4B2D-9BC3-D45D4BA067A9}">
      <dsp:nvSpPr>
        <dsp:cNvPr id="0" name=""/>
        <dsp:cNvSpPr/>
      </dsp:nvSpPr>
      <dsp:spPr>
        <a:xfrm>
          <a:off x="1095552" y="405"/>
          <a:ext cx="3148036" cy="948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86" tIns="100386" rIns="100386" bIns="10038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mic Sans MS" panose="030F0702030302020204" pitchFamily="66" charset="0"/>
            </a:rPr>
            <a:t>Named after one of the colonial waterbird species in our dataset.</a:t>
          </a:r>
        </a:p>
      </dsp:txBody>
      <dsp:txXfrm>
        <a:off x="1095552" y="405"/>
        <a:ext cx="3148036" cy="948530"/>
      </dsp:txXfrm>
    </dsp:sp>
    <dsp:sp modelId="{9407B405-21BF-49DB-9302-933F801C4139}">
      <dsp:nvSpPr>
        <dsp:cNvPr id="0" name=""/>
        <dsp:cNvSpPr/>
      </dsp:nvSpPr>
      <dsp:spPr>
        <a:xfrm>
          <a:off x="0" y="1186068"/>
          <a:ext cx="4243589" cy="9485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29616-FCB5-4DBF-BCA3-CA1C92CF2290}">
      <dsp:nvSpPr>
        <dsp:cNvPr id="0" name=""/>
        <dsp:cNvSpPr/>
      </dsp:nvSpPr>
      <dsp:spPr>
        <a:xfrm>
          <a:off x="286930" y="1399488"/>
          <a:ext cx="521691" cy="5216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F383C-1023-4F3A-92CE-1918AC19B522}">
      <dsp:nvSpPr>
        <dsp:cNvPr id="0" name=""/>
        <dsp:cNvSpPr/>
      </dsp:nvSpPr>
      <dsp:spPr>
        <a:xfrm>
          <a:off x="1095552" y="1186068"/>
          <a:ext cx="3148036" cy="948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86" tIns="100386" rIns="100386" bIns="10038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mic Sans MS" panose="030F0702030302020204" pitchFamily="66" charset="0"/>
            </a:rPr>
            <a:t>Represents resilience, adaptability, and precision — values reflected in our project.</a:t>
          </a:r>
        </a:p>
      </dsp:txBody>
      <dsp:txXfrm>
        <a:off x="1095552" y="1186068"/>
        <a:ext cx="3148036" cy="948530"/>
      </dsp:txXfrm>
    </dsp:sp>
    <dsp:sp modelId="{47D96E45-E213-411C-8DC5-A456DA7B5FFD}">
      <dsp:nvSpPr>
        <dsp:cNvPr id="0" name=""/>
        <dsp:cNvSpPr/>
      </dsp:nvSpPr>
      <dsp:spPr>
        <a:xfrm>
          <a:off x="0" y="2371731"/>
          <a:ext cx="4243589" cy="94853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95405B-23BA-4832-9BCA-66322525F280}">
      <dsp:nvSpPr>
        <dsp:cNvPr id="0" name=""/>
        <dsp:cNvSpPr/>
      </dsp:nvSpPr>
      <dsp:spPr>
        <a:xfrm>
          <a:off x="286930" y="2585151"/>
          <a:ext cx="521691" cy="5216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08D91-2FEA-4ECF-AA2D-143E1943E46E}">
      <dsp:nvSpPr>
        <dsp:cNvPr id="0" name=""/>
        <dsp:cNvSpPr/>
      </dsp:nvSpPr>
      <dsp:spPr>
        <a:xfrm>
          <a:off x="1095552" y="2371731"/>
          <a:ext cx="3148036" cy="948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386" tIns="100386" rIns="100386" bIns="10038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Comic Sans MS" panose="030F0702030302020204" pitchFamily="66" charset="0"/>
            </a:rPr>
            <a:t>Connects our team identity to the species represented in the data we cleaned.</a:t>
          </a:r>
        </a:p>
      </dsp:txBody>
      <dsp:txXfrm>
        <a:off x="1095552" y="2371731"/>
        <a:ext cx="3148036" cy="948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D676F-4DB5-46B8-8F00-05DB67D5471C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DFD5B-C328-43D8-A4C7-929BECA315C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7BE5AB-3192-4552-A220-BA06EA9D867F}" type="datetimeFigureOut">
              <a:rPr lang="en-US" smtClean="0"/>
              <a:t>5/7/2025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D0E63-0F6A-47B0-8BD1-6E95B004C8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283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anchor="b">
            <a:noAutofit/>
          </a:bodyPr>
          <a:lstStyle>
            <a:lvl1pPr algn="ctr">
              <a:defRPr sz="8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3472" y="4535424"/>
            <a:ext cx="6931152" cy="94183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400"/>
            </a:lvl1pPr>
            <a:lvl2pPr>
              <a:lnSpc>
                <a:spcPct val="90000"/>
              </a:lnSpc>
              <a:defRPr sz="2000"/>
            </a:lvl2pPr>
            <a:lvl3pPr>
              <a:lnSpc>
                <a:spcPct val="90000"/>
              </a:lnSpc>
              <a:defRPr sz="1800"/>
            </a:lvl3pPr>
            <a:lvl4pPr>
              <a:lnSpc>
                <a:spcPct val="90000"/>
              </a:lnSpc>
              <a:defRPr sz="1600"/>
            </a:lvl4pPr>
            <a:lvl5pPr>
              <a:lnSpc>
                <a:spcPct val="9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/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92" y="365761"/>
            <a:ext cx="1503281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1591" y="6416676"/>
            <a:ext cx="3895620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203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</a:defRPr>
            </a:lvl1pPr>
            <a:lvl2pPr marL="228600">
              <a:defRPr sz="4000">
                <a:solidFill>
                  <a:schemeClr val="bg1"/>
                </a:solidFill>
              </a:defRPr>
            </a:lvl2pPr>
            <a:lvl3pPr marL="457200">
              <a:defRPr sz="36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228600">
              <a:defRPr sz="2000"/>
            </a:lvl2pPr>
            <a:lvl3pPr marL="457200">
              <a:defRPr sz="1800"/>
            </a:lvl3pPr>
            <a:lvl4pPr marL="685800">
              <a:defRPr sz="1600"/>
            </a:lvl4pPr>
            <a:lvl5pPr marL="914400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anchor="b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/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Rectangle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Center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2C18C1E5-FB55-42F5-BD6D-9CC153FCDB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65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257473"/>
            <a:ext cx="10287000" cy="1071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500" y="1500188"/>
            <a:ext cx="10287000" cy="4243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" y="5959078"/>
            <a:ext cx="2667000" cy="342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5250" y="5959078"/>
            <a:ext cx="3619500" cy="342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91500" y="5959078"/>
            <a:ext cx="2667000" cy="342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svg"/><Relationship Id="rId7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22145" b="-1264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35169" y="3009018"/>
            <a:ext cx="6502222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879"/>
              </a:lnSpc>
            </a:pPr>
            <a:r>
              <a:rPr lang="en-US" sz="2800" b="1" dirty="0">
                <a:latin typeface="Comic Sans MS"/>
                <a:ea typeface="Agrandir Ultra-Bold"/>
                <a:cs typeface="Agrandir Ultra-Bold"/>
                <a:sym typeface="Agrandir Ultra-Bold"/>
              </a:rPr>
              <a:t>EXTRACTING RELEVANT RECORDS FROM TWO LARGE COLONIAL WATERBIRD DATASETS​</a:t>
            </a:r>
            <a:endParaRPr lang="en-US" sz="2800" b="1" dirty="0">
              <a:latin typeface="Comic Sans MS"/>
              <a:ea typeface="Agrandir Ultra-Bold"/>
              <a:cs typeface="Agrandir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2298734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4372" y="1386016"/>
            <a:ext cx="10173098" cy="4184129"/>
            <a:chOff x="0" y="0"/>
            <a:chExt cx="4507425" cy="1853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7424" cy="1853874"/>
            </a:xfrm>
            <a:custGeom>
              <a:avLst/>
              <a:gdLst/>
              <a:ahLst/>
              <a:cxnLst/>
              <a:rect l="l" t="t" r="r" b="b"/>
              <a:pathLst>
                <a:path w="4507424" h="1853874">
                  <a:moveTo>
                    <a:pt x="10147" y="0"/>
                  </a:moveTo>
                  <a:lnTo>
                    <a:pt x="4497277" y="0"/>
                  </a:lnTo>
                  <a:cubicBezTo>
                    <a:pt x="4499969" y="0"/>
                    <a:pt x="4502550" y="1069"/>
                    <a:pt x="4504453" y="2972"/>
                  </a:cubicBezTo>
                  <a:cubicBezTo>
                    <a:pt x="4506356" y="4875"/>
                    <a:pt x="4507424" y="7456"/>
                    <a:pt x="4507424" y="10147"/>
                  </a:cubicBezTo>
                  <a:lnTo>
                    <a:pt x="4507424" y="1843727"/>
                  </a:lnTo>
                  <a:cubicBezTo>
                    <a:pt x="4507424" y="1846418"/>
                    <a:pt x="4506356" y="1848999"/>
                    <a:pt x="4504453" y="1850902"/>
                  </a:cubicBezTo>
                  <a:cubicBezTo>
                    <a:pt x="4502550" y="1852805"/>
                    <a:pt x="4499969" y="1853874"/>
                    <a:pt x="4497277" y="1853874"/>
                  </a:cubicBezTo>
                  <a:lnTo>
                    <a:pt x="10147" y="1853874"/>
                  </a:lnTo>
                  <a:cubicBezTo>
                    <a:pt x="7456" y="1853874"/>
                    <a:pt x="4875" y="1852805"/>
                    <a:pt x="2972" y="1850902"/>
                  </a:cubicBezTo>
                  <a:cubicBezTo>
                    <a:pt x="1069" y="1848999"/>
                    <a:pt x="0" y="1846418"/>
                    <a:pt x="0" y="1843727"/>
                  </a:cubicBezTo>
                  <a:lnTo>
                    <a:pt x="0" y="10147"/>
                  </a:lnTo>
                  <a:cubicBezTo>
                    <a:pt x="0" y="7456"/>
                    <a:pt x="1069" y="4875"/>
                    <a:pt x="2972" y="2972"/>
                  </a:cubicBezTo>
                  <a:cubicBezTo>
                    <a:pt x="4875" y="1069"/>
                    <a:pt x="7456" y="0"/>
                    <a:pt x="10147" y="0"/>
                  </a:cubicBezTo>
                  <a:close/>
                </a:path>
              </a:pathLst>
            </a:custGeom>
            <a:solidFill>
              <a:srgbClr val="F1DD9E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507425" cy="19110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7"/>
                </a:lnSpc>
              </a:pPr>
              <a:endParaRPr sz="800"/>
            </a:p>
          </p:txBody>
        </p:sp>
      </p:grpSp>
      <p:sp>
        <p:nvSpPr>
          <p:cNvPr id="5" name="Freeform 5"/>
          <p:cNvSpPr/>
          <p:nvPr/>
        </p:nvSpPr>
        <p:spPr>
          <a:xfrm>
            <a:off x="974372" y="0"/>
            <a:ext cx="3016122" cy="1500025"/>
          </a:xfrm>
          <a:custGeom>
            <a:avLst/>
            <a:gdLst/>
            <a:ahLst/>
            <a:cxnLst/>
            <a:rect l="l" t="t" r="r" b="b"/>
            <a:pathLst>
              <a:path w="4524183" h="2250038">
                <a:moveTo>
                  <a:pt x="0" y="0"/>
                </a:moveTo>
                <a:lnTo>
                  <a:pt x="4524182" y="0"/>
                </a:lnTo>
                <a:lnTo>
                  <a:pt x="4524182" y="2250038"/>
                </a:lnTo>
                <a:lnTo>
                  <a:pt x="0" y="2250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59" b="-319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72418" y="1500026"/>
            <a:ext cx="4245076" cy="3935031"/>
            <a:chOff x="0" y="0"/>
            <a:chExt cx="1880878" cy="1743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0878" cy="1743506"/>
            </a:xfrm>
            <a:custGeom>
              <a:avLst/>
              <a:gdLst/>
              <a:ahLst/>
              <a:cxnLst/>
              <a:rect l="l" t="t" r="r" b="b"/>
              <a:pathLst>
                <a:path w="1880878" h="1743506">
                  <a:moveTo>
                    <a:pt x="24317" y="0"/>
                  </a:moveTo>
                  <a:lnTo>
                    <a:pt x="1856562" y="0"/>
                  </a:lnTo>
                  <a:cubicBezTo>
                    <a:pt x="1869991" y="0"/>
                    <a:pt x="1880878" y="10887"/>
                    <a:pt x="1880878" y="24317"/>
                  </a:cubicBezTo>
                  <a:lnTo>
                    <a:pt x="1880878" y="1719189"/>
                  </a:lnTo>
                  <a:cubicBezTo>
                    <a:pt x="1880878" y="1725639"/>
                    <a:pt x="1878317" y="1731824"/>
                    <a:pt x="1873756" y="1736384"/>
                  </a:cubicBezTo>
                  <a:cubicBezTo>
                    <a:pt x="1869196" y="1740944"/>
                    <a:pt x="1863011" y="1743506"/>
                    <a:pt x="1856562" y="1743506"/>
                  </a:cubicBezTo>
                  <a:lnTo>
                    <a:pt x="24317" y="1743506"/>
                  </a:lnTo>
                  <a:cubicBezTo>
                    <a:pt x="10887" y="1743506"/>
                    <a:pt x="0" y="1732619"/>
                    <a:pt x="0" y="1719189"/>
                  </a:cubicBezTo>
                  <a:lnTo>
                    <a:pt x="0" y="24317"/>
                  </a:lnTo>
                  <a:cubicBezTo>
                    <a:pt x="0" y="10887"/>
                    <a:pt x="10887" y="0"/>
                    <a:pt x="24317" y="0"/>
                  </a:cubicBezTo>
                  <a:close/>
                </a:path>
              </a:pathLst>
            </a:custGeom>
            <a:solidFill>
              <a:srgbClr val="FFF5D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880878" cy="18006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7"/>
                </a:lnSpc>
              </a:pPr>
              <a:endParaRPr sz="8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64957" y="2397379"/>
            <a:ext cx="3859999" cy="844201"/>
            <a:chOff x="0" y="0"/>
            <a:chExt cx="1710261" cy="374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0261" cy="374042"/>
            </a:xfrm>
            <a:custGeom>
              <a:avLst/>
              <a:gdLst/>
              <a:ahLst/>
              <a:cxnLst/>
              <a:rect l="l" t="t" r="r" b="b"/>
              <a:pathLst>
                <a:path w="1710261" h="374042">
                  <a:moveTo>
                    <a:pt x="26742" y="0"/>
                  </a:moveTo>
                  <a:lnTo>
                    <a:pt x="1683519" y="0"/>
                  </a:lnTo>
                  <a:cubicBezTo>
                    <a:pt x="1698288" y="0"/>
                    <a:pt x="1710261" y="11973"/>
                    <a:pt x="1710261" y="26742"/>
                  </a:cubicBezTo>
                  <a:lnTo>
                    <a:pt x="1710261" y="347300"/>
                  </a:lnTo>
                  <a:cubicBezTo>
                    <a:pt x="1710261" y="362069"/>
                    <a:pt x="1698288" y="374042"/>
                    <a:pt x="1683519" y="374042"/>
                  </a:cubicBezTo>
                  <a:lnTo>
                    <a:pt x="26742" y="374042"/>
                  </a:lnTo>
                  <a:cubicBezTo>
                    <a:pt x="11973" y="374042"/>
                    <a:pt x="0" y="362069"/>
                    <a:pt x="0" y="347300"/>
                  </a:cubicBezTo>
                  <a:lnTo>
                    <a:pt x="0" y="26742"/>
                  </a:lnTo>
                  <a:cubicBezTo>
                    <a:pt x="0" y="11973"/>
                    <a:pt x="11973" y="0"/>
                    <a:pt x="26742" y="0"/>
                  </a:cubicBezTo>
                  <a:close/>
                </a:path>
              </a:pathLst>
            </a:custGeom>
            <a:solidFill>
              <a:srgbClr val="F3BA9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710261" cy="43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7"/>
                </a:lnSpc>
              </a:pPr>
              <a:endParaRPr sz="8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64957" y="3361912"/>
            <a:ext cx="3859999" cy="844201"/>
            <a:chOff x="0" y="0"/>
            <a:chExt cx="1710261" cy="3740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0261" cy="374042"/>
            </a:xfrm>
            <a:custGeom>
              <a:avLst/>
              <a:gdLst/>
              <a:ahLst/>
              <a:cxnLst/>
              <a:rect l="l" t="t" r="r" b="b"/>
              <a:pathLst>
                <a:path w="1710261" h="374042">
                  <a:moveTo>
                    <a:pt x="26742" y="0"/>
                  </a:moveTo>
                  <a:lnTo>
                    <a:pt x="1683519" y="0"/>
                  </a:lnTo>
                  <a:cubicBezTo>
                    <a:pt x="1698288" y="0"/>
                    <a:pt x="1710261" y="11973"/>
                    <a:pt x="1710261" y="26742"/>
                  </a:cubicBezTo>
                  <a:lnTo>
                    <a:pt x="1710261" y="347300"/>
                  </a:lnTo>
                  <a:cubicBezTo>
                    <a:pt x="1710261" y="362069"/>
                    <a:pt x="1698288" y="374042"/>
                    <a:pt x="1683519" y="374042"/>
                  </a:cubicBezTo>
                  <a:lnTo>
                    <a:pt x="26742" y="374042"/>
                  </a:lnTo>
                  <a:cubicBezTo>
                    <a:pt x="11973" y="374042"/>
                    <a:pt x="0" y="362069"/>
                    <a:pt x="0" y="347300"/>
                  </a:cubicBezTo>
                  <a:lnTo>
                    <a:pt x="0" y="26742"/>
                  </a:lnTo>
                  <a:cubicBezTo>
                    <a:pt x="0" y="11973"/>
                    <a:pt x="11973" y="0"/>
                    <a:pt x="26742" y="0"/>
                  </a:cubicBezTo>
                  <a:close/>
                </a:path>
              </a:pathLst>
            </a:custGeom>
            <a:solidFill>
              <a:srgbClr val="F3BA9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710261" cy="43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7"/>
                </a:lnSpc>
              </a:pPr>
              <a:endParaRPr sz="80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4957" y="4322071"/>
            <a:ext cx="3859999" cy="844201"/>
            <a:chOff x="0" y="0"/>
            <a:chExt cx="1710261" cy="3740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10261" cy="374042"/>
            </a:xfrm>
            <a:custGeom>
              <a:avLst/>
              <a:gdLst/>
              <a:ahLst/>
              <a:cxnLst/>
              <a:rect l="l" t="t" r="r" b="b"/>
              <a:pathLst>
                <a:path w="1710261" h="374042">
                  <a:moveTo>
                    <a:pt x="26742" y="0"/>
                  </a:moveTo>
                  <a:lnTo>
                    <a:pt x="1683519" y="0"/>
                  </a:lnTo>
                  <a:cubicBezTo>
                    <a:pt x="1698288" y="0"/>
                    <a:pt x="1710261" y="11973"/>
                    <a:pt x="1710261" y="26742"/>
                  </a:cubicBezTo>
                  <a:lnTo>
                    <a:pt x="1710261" y="347300"/>
                  </a:lnTo>
                  <a:cubicBezTo>
                    <a:pt x="1710261" y="362069"/>
                    <a:pt x="1698288" y="374042"/>
                    <a:pt x="1683519" y="374042"/>
                  </a:cubicBezTo>
                  <a:lnTo>
                    <a:pt x="26742" y="374042"/>
                  </a:lnTo>
                  <a:cubicBezTo>
                    <a:pt x="11973" y="374042"/>
                    <a:pt x="0" y="362069"/>
                    <a:pt x="0" y="347300"/>
                  </a:cubicBezTo>
                  <a:lnTo>
                    <a:pt x="0" y="26742"/>
                  </a:lnTo>
                  <a:cubicBezTo>
                    <a:pt x="0" y="11973"/>
                    <a:pt x="11973" y="0"/>
                    <a:pt x="26742" y="0"/>
                  </a:cubicBezTo>
                  <a:close/>
                </a:path>
              </a:pathLst>
            </a:custGeom>
            <a:solidFill>
              <a:srgbClr val="F3BA9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710261" cy="43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7"/>
                </a:lnSpc>
              </a:pPr>
              <a:endParaRPr sz="8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85022" y="1500026"/>
            <a:ext cx="4245076" cy="3935031"/>
            <a:chOff x="0" y="0"/>
            <a:chExt cx="1880878" cy="17435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80878" cy="1743506"/>
            </a:xfrm>
            <a:custGeom>
              <a:avLst/>
              <a:gdLst/>
              <a:ahLst/>
              <a:cxnLst/>
              <a:rect l="l" t="t" r="r" b="b"/>
              <a:pathLst>
                <a:path w="1880878" h="1743506">
                  <a:moveTo>
                    <a:pt x="24317" y="0"/>
                  </a:moveTo>
                  <a:lnTo>
                    <a:pt x="1856562" y="0"/>
                  </a:lnTo>
                  <a:cubicBezTo>
                    <a:pt x="1869991" y="0"/>
                    <a:pt x="1880878" y="10887"/>
                    <a:pt x="1880878" y="24317"/>
                  </a:cubicBezTo>
                  <a:lnTo>
                    <a:pt x="1880878" y="1719189"/>
                  </a:lnTo>
                  <a:cubicBezTo>
                    <a:pt x="1880878" y="1725639"/>
                    <a:pt x="1878317" y="1731824"/>
                    <a:pt x="1873756" y="1736384"/>
                  </a:cubicBezTo>
                  <a:cubicBezTo>
                    <a:pt x="1869196" y="1740944"/>
                    <a:pt x="1863011" y="1743506"/>
                    <a:pt x="1856562" y="1743506"/>
                  </a:cubicBezTo>
                  <a:lnTo>
                    <a:pt x="24317" y="1743506"/>
                  </a:lnTo>
                  <a:cubicBezTo>
                    <a:pt x="10887" y="1743506"/>
                    <a:pt x="0" y="1732619"/>
                    <a:pt x="0" y="1719189"/>
                  </a:cubicBezTo>
                  <a:lnTo>
                    <a:pt x="0" y="24317"/>
                  </a:lnTo>
                  <a:cubicBezTo>
                    <a:pt x="0" y="10887"/>
                    <a:pt x="10887" y="0"/>
                    <a:pt x="24317" y="0"/>
                  </a:cubicBezTo>
                  <a:close/>
                </a:path>
              </a:pathLst>
            </a:custGeom>
            <a:solidFill>
              <a:srgbClr val="FFF5D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880878" cy="1800656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7"/>
                </a:lnSpc>
              </a:pPr>
              <a:endParaRPr sz="80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577561" y="2394984"/>
            <a:ext cx="3859999" cy="844201"/>
            <a:chOff x="0" y="0"/>
            <a:chExt cx="1710261" cy="3740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10261" cy="374042"/>
            </a:xfrm>
            <a:custGeom>
              <a:avLst/>
              <a:gdLst/>
              <a:ahLst/>
              <a:cxnLst/>
              <a:rect l="l" t="t" r="r" b="b"/>
              <a:pathLst>
                <a:path w="1710261" h="374042">
                  <a:moveTo>
                    <a:pt x="26742" y="0"/>
                  </a:moveTo>
                  <a:lnTo>
                    <a:pt x="1683519" y="0"/>
                  </a:lnTo>
                  <a:cubicBezTo>
                    <a:pt x="1698288" y="0"/>
                    <a:pt x="1710261" y="11973"/>
                    <a:pt x="1710261" y="26742"/>
                  </a:cubicBezTo>
                  <a:lnTo>
                    <a:pt x="1710261" y="347300"/>
                  </a:lnTo>
                  <a:cubicBezTo>
                    <a:pt x="1710261" y="362069"/>
                    <a:pt x="1698288" y="374042"/>
                    <a:pt x="1683519" y="374042"/>
                  </a:cubicBezTo>
                  <a:lnTo>
                    <a:pt x="26742" y="374042"/>
                  </a:lnTo>
                  <a:cubicBezTo>
                    <a:pt x="11973" y="374042"/>
                    <a:pt x="0" y="362069"/>
                    <a:pt x="0" y="347300"/>
                  </a:cubicBezTo>
                  <a:lnTo>
                    <a:pt x="0" y="26742"/>
                  </a:lnTo>
                  <a:cubicBezTo>
                    <a:pt x="0" y="11973"/>
                    <a:pt x="11973" y="0"/>
                    <a:pt x="26742" y="0"/>
                  </a:cubicBezTo>
                  <a:close/>
                </a:path>
              </a:pathLst>
            </a:custGeom>
            <a:solidFill>
              <a:srgbClr val="CCE3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710261" cy="43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7"/>
                </a:lnSpc>
              </a:pPr>
              <a:endParaRPr sz="8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577561" y="3359518"/>
            <a:ext cx="3859999" cy="844201"/>
            <a:chOff x="0" y="0"/>
            <a:chExt cx="1710261" cy="37404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10261" cy="374042"/>
            </a:xfrm>
            <a:custGeom>
              <a:avLst/>
              <a:gdLst/>
              <a:ahLst/>
              <a:cxnLst/>
              <a:rect l="l" t="t" r="r" b="b"/>
              <a:pathLst>
                <a:path w="1710261" h="374042">
                  <a:moveTo>
                    <a:pt x="26742" y="0"/>
                  </a:moveTo>
                  <a:lnTo>
                    <a:pt x="1683519" y="0"/>
                  </a:lnTo>
                  <a:cubicBezTo>
                    <a:pt x="1698288" y="0"/>
                    <a:pt x="1710261" y="11973"/>
                    <a:pt x="1710261" y="26742"/>
                  </a:cubicBezTo>
                  <a:lnTo>
                    <a:pt x="1710261" y="347300"/>
                  </a:lnTo>
                  <a:cubicBezTo>
                    <a:pt x="1710261" y="362069"/>
                    <a:pt x="1698288" y="374042"/>
                    <a:pt x="1683519" y="374042"/>
                  </a:cubicBezTo>
                  <a:lnTo>
                    <a:pt x="26742" y="374042"/>
                  </a:lnTo>
                  <a:cubicBezTo>
                    <a:pt x="11973" y="374042"/>
                    <a:pt x="0" y="362069"/>
                    <a:pt x="0" y="347300"/>
                  </a:cubicBezTo>
                  <a:lnTo>
                    <a:pt x="0" y="26742"/>
                  </a:lnTo>
                  <a:cubicBezTo>
                    <a:pt x="0" y="11973"/>
                    <a:pt x="11973" y="0"/>
                    <a:pt x="26742" y="0"/>
                  </a:cubicBezTo>
                  <a:close/>
                </a:path>
              </a:pathLst>
            </a:custGeom>
            <a:solidFill>
              <a:srgbClr val="CCE3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710261" cy="43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7"/>
                </a:lnSpc>
              </a:pPr>
              <a:endParaRPr sz="80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577561" y="4319676"/>
            <a:ext cx="3859999" cy="844201"/>
            <a:chOff x="0" y="0"/>
            <a:chExt cx="1710261" cy="37404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10261" cy="374042"/>
            </a:xfrm>
            <a:custGeom>
              <a:avLst/>
              <a:gdLst/>
              <a:ahLst/>
              <a:cxnLst/>
              <a:rect l="l" t="t" r="r" b="b"/>
              <a:pathLst>
                <a:path w="1710261" h="374042">
                  <a:moveTo>
                    <a:pt x="26742" y="0"/>
                  </a:moveTo>
                  <a:lnTo>
                    <a:pt x="1683519" y="0"/>
                  </a:lnTo>
                  <a:cubicBezTo>
                    <a:pt x="1698288" y="0"/>
                    <a:pt x="1710261" y="11973"/>
                    <a:pt x="1710261" y="26742"/>
                  </a:cubicBezTo>
                  <a:lnTo>
                    <a:pt x="1710261" y="347300"/>
                  </a:lnTo>
                  <a:cubicBezTo>
                    <a:pt x="1710261" y="362069"/>
                    <a:pt x="1698288" y="374042"/>
                    <a:pt x="1683519" y="374042"/>
                  </a:cubicBezTo>
                  <a:lnTo>
                    <a:pt x="26742" y="374042"/>
                  </a:lnTo>
                  <a:cubicBezTo>
                    <a:pt x="11973" y="374042"/>
                    <a:pt x="0" y="362069"/>
                    <a:pt x="0" y="347300"/>
                  </a:cubicBezTo>
                  <a:lnTo>
                    <a:pt x="0" y="26742"/>
                  </a:lnTo>
                  <a:cubicBezTo>
                    <a:pt x="0" y="11973"/>
                    <a:pt x="11973" y="0"/>
                    <a:pt x="26742" y="0"/>
                  </a:cubicBezTo>
                  <a:close/>
                </a:path>
              </a:pathLst>
            </a:custGeom>
            <a:solidFill>
              <a:srgbClr val="CCE3B2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710261" cy="43119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7"/>
                </a:lnSpc>
              </a:pPr>
              <a:endParaRPr sz="800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145172" y="1508473"/>
            <a:ext cx="1916697" cy="520797"/>
            <a:chOff x="0" y="0"/>
            <a:chExt cx="758049" cy="20597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58049" cy="205974"/>
            </a:xfrm>
            <a:custGeom>
              <a:avLst/>
              <a:gdLst/>
              <a:ahLst/>
              <a:cxnLst/>
              <a:rect l="l" t="t" r="r" b="b"/>
              <a:pathLst>
                <a:path w="758049" h="205974">
                  <a:moveTo>
                    <a:pt x="61934" y="0"/>
                  </a:moveTo>
                  <a:lnTo>
                    <a:pt x="696114" y="0"/>
                  </a:lnTo>
                  <a:cubicBezTo>
                    <a:pt x="730320" y="0"/>
                    <a:pt x="758049" y="27729"/>
                    <a:pt x="758049" y="61934"/>
                  </a:cubicBezTo>
                  <a:lnTo>
                    <a:pt x="758049" y="144040"/>
                  </a:lnTo>
                  <a:cubicBezTo>
                    <a:pt x="758049" y="160466"/>
                    <a:pt x="751523" y="176219"/>
                    <a:pt x="739908" y="187834"/>
                  </a:cubicBezTo>
                  <a:cubicBezTo>
                    <a:pt x="728293" y="199449"/>
                    <a:pt x="712540" y="205974"/>
                    <a:pt x="696114" y="205974"/>
                  </a:cubicBezTo>
                  <a:lnTo>
                    <a:pt x="61934" y="205974"/>
                  </a:lnTo>
                  <a:cubicBezTo>
                    <a:pt x="45508" y="205974"/>
                    <a:pt x="29755" y="199449"/>
                    <a:pt x="18140" y="187834"/>
                  </a:cubicBezTo>
                  <a:cubicBezTo>
                    <a:pt x="6525" y="176219"/>
                    <a:pt x="0" y="160466"/>
                    <a:pt x="0" y="144040"/>
                  </a:cubicBezTo>
                  <a:lnTo>
                    <a:pt x="0" y="61934"/>
                  </a:lnTo>
                  <a:cubicBezTo>
                    <a:pt x="0" y="45508"/>
                    <a:pt x="6525" y="29755"/>
                    <a:pt x="18140" y="18140"/>
                  </a:cubicBezTo>
                  <a:cubicBezTo>
                    <a:pt x="29755" y="6525"/>
                    <a:pt x="45508" y="0"/>
                    <a:pt x="61934" y="0"/>
                  </a:cubicBezTo>
                  <a:close/>
                </a:path>
              </a:pathLst>
            </a:custGeom>
            <a:solidFill>
              <a:srgbClr val="FAFAF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758049" cy="263124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07"/>
                </a:lnSpc>
              </a:pPr>
              <a:endParaRPr sz="800"/>
            </a:p>
          </p:txBody>
        </p:sp>
      </p:grpSp>
      <p:sp>
        <p:nvSpPr>
          <p:cNvPr id="33" name="AutoShape 33"/>
          <p:cNvSpPr/>
          <p:nvPr/>
        </p:nvSpPr>
        <p:spPr>
          <a:xfrm>
            <a:off x="5092910" y="3292703"/>
            <a:ext cx="1864435" cy="0"/>
          </a:xfrm>
          <a:prstGeom prst="line">
            <a:avLst/>
          </a:prstGeom>
          <a:ln w="28575" cap="rnd">
            <a:solidFill>
              <a:srgbClr val="FAFAFA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>
            <a:off x="5119041" y="4259631"/>
            <a:ext cx="1864435" cy="0"/>
          </a:xfrm>
          <a:prstGeom prst="line">
            <a:avLst/>
          </a:prstGeom>
          <a:ln w="28575" cap="rnd">
            <a:solidFill>
              <a:srgbClr val="FAFAFA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974372" y="5686103"/>
            <a:ext cx="10173098" cy="979471"/>
            <a:chOff x="0" y="0"/>
            <a:chExt cx="4023433" cy="38737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023433" cy="387378"/>
            </a:xfrm>
            <a:custGeom>
              <a:avLst/>
              <a:gdLst/>
              <a:ahLst/>
              <a:cxnLst/>
              <a:rect l="l" t="t" r="r" b="b"/>
              <a:pathLst>
                <a:path w="4023433" h="387378">
                  <a:moveTo>
                    <a:pt x="10147" y="0"/>
                  </a:moveTo>
                  <a:lnTo>
                    <a:pt x="4013286" y="0"/>
                  </a:lnTo>
                  <a:cubicBezTo>
                    <a:pt x="4015977" y="0"/>
                    <a:pt x="4018558" y="1069"/>
                    <a:pt x="4020461" y="2972"/>
                  </a:cubicBezTo>
                  <a:cubicBezTo>
                    <a:pt x="4022364" y="4875"/>
                    <a:pt x="4023433" y="7456"/>
                    <a:pt x="4023433" y="10147"/>
                  </a:cubicBezTo>
                  <a:lnTo>
                    <a:pt x="4023433" y="377231"/>
                  </a:lnTo>
                  <a:cubicBezTo>
                    <a:pt x="4023433" y="379922"/>
                    <a:pt x="4022364" y="382503"/>
                    <a:pt x="4020461" y="384406"/>
                  </a:cubicBezTo>
                  <a:cubicBezTo>
                    <a:pt x="4018558" y="386309"/>
                    <a:pt x="4015977" y="387378"/>
                    <a:pt x="4013286" y="387378"/>
                  </a:cubicBezTo>
                  <a:lnTo>
                    <a:pt x="10147" y="387378"/>
                  </a:lnTo>
                  <a:cubicBezTo>
                    <a:pt x="7456" y="387378"/>
                    <a:pt x="4875" y="386309"/>
                    <a:pt x="2972" y="384406"/>
                  </a:cubicBezTo>
                  <a:cubicBezTo>
                    <a:pt x="1069" y="382503"/>
                    <a:pt x="0" y="379922"/>
                    <a:pt x="0" y="377231"/>
                  </a:cubicBezTo>
                  <a:lnTo>
                    <a:pt x="0" y="10147"/>
                  </a:lnTo>
                  <a:cubicBezTo>
                    <a:pt x="0" y="7456"/>
                    <a:pt x="1069" y="4875"/>
                    <a:pt x="2972" y="2972"/>
                  </a:cubicBezTo>
                  <a:cubicBezTo>
                    <a:pt x="4875" y="1069"/>
                    <a:pt x="7456" y="0"/>
                    <a:pt x="10147" y="0"/>
                  </a:cubicBezTo>
                  <a:close/>
                </a:path>
              </a:pathLst>
            </a:custGeom>
            <a:solidFill>
              <a:srgbClr val="F1DD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95250"/>
              <a:ext cx="4023433" cy="482628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39"/>
                </a:lnSpc>
              </a:pPr>
              <a:r>
                <a:rPr lang="en-US" sz="1600" b="1" i="1" dirty="0">
                  <a:solidFill>
                    <a:srgbClr val="463E80"/>
                  </a:solidFill>
                  <a:latin typeface="Comic Sans MS"/>
                  <a:ea typeface="ITC Avant Garde Gothic Bold"/>
                  <a:cs typeface="ITC Avant Garde Gothic Bold"/>
                  <a:sym typeface="ITC Avant Garde Gothic Bold"/>
                </a:rPr>
                <a:t>“1,098 variants of messy raw inputs across 5 fields Standardized to 464 validated values across fields.”</a:t>
              </a:r>
              <a:endParaRPr lang="en-US" sz="1600" b="1" i="1" dirty="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499104" y="287963"/>
            <a:ext cx="6938457" cy="516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3933"/>
              </a:lnSpc>
            </a:pPr>
            <a:r>
              <a:rPr lang="en-US" sz="4400" b="1" dirty="0">
                <a:solidFill>
                  <a:srgbClr val="00206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Column Standardization</a:t>
            </a:r>
            <a:endParaRPr lang="en-US" sz="4400" b="1" dirty="0">
              <a:solidFill>
                <a:srgbClr val="002060"/>
              </a:solidFill>
              <a:latin typeface="Comic Sans MS"/>
              <a:ea typeface="ITC Avant Garde Gothic Bold"/>
              <a:cs typeface="ITC Avant Garde Gothic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7577561" y="1669099"/>
            <a:ext cx="3859999" cy="29924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41"/>
              </a:lnSpc>
            </a:pPr>
            <a:r>
              <a:rPr lang="en-US" sz="2400" b="1" dirty="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Cleaned Values</a:t>
            </a:r>
            <a:endParaRPr lang="en-US" sz="2400" b="1">
              <a:solidFill>
                <a:srgbClr val="463E80"/>
              </a:solidFill>
              <a:latin typeface="Comic Sans MS"/>
              <a:ea typeface="ITC Avant Garde Gothic Bold"/>
              <a:cs typeface="ITC Avant Garde Gothic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664957" y="1669099"/>
            <a:ext cx="3858629" cy="29924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41"/>
              </a:lnSpc>
            </a:pPr>
            <a:r>
              <a:rPr lang="en-US" sz="2400" b="1" dirty="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Messy Values</a:t>
            </a:r>
            <a:endParaRPr lang="en-US" sz="2400" b="1">
              <a:solidFill>
                <a:srgbClr val="463E80"/>
              </a:solidFill>
              <a:latin typeface="Comic Sans MS"/>
              <a:ea typeface="ITC Avant Garde Gothic Bold"/>
              <a:cs typeface="ITC Avant Garde Gothic Bold"/>
              <a:sym typeface="ITC Avant Garde Gothic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74372" y="2739119"/>
            <a:ext cx="3241169" cy="28668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59"/>
              </a:lnSpc>
            </a:pPr>
            <a:r>
              <a:rPr lang="en-US" sz="1600" dirty="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nests, </a:t>
            </a:r>
            <a:r>
              <a:rPr lang="en-US" sz="1600" dirty="0" err="1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Yg</a:t>
            </a:r>
            <a:r>
              <a:rPr lang="en-US" sz="1600" dirty="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 Fledged, Nest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957464" y="2762567"/>
            <a:ext cx="2292113" cy="2451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73"/>
              </a:lnSpc>
            </a:pPr>
            <a:r>
              <a:rPr lang="en-US" sz="160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UnitCounted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764962" y="3658729"/>
            <a:ext cx="2677117" cy="2451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73"/>
              </a:lnSpc>
            </a:pPr>
            <a:r>
              <a:rPr lang="en-US" sz="160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SurveyMethod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071397" y="4625047"/>
            <a:ext cx="2045197" cy="24519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73"/>
              </a:lnSpc>
            </a:pPr>
            <a:r>
              <a:rPr lang="en-US" sz="160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CountType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74372" y="3757297"/>
            <a:ext cx="3241169" cy="28392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59"/>
              </a:lnSpc>
            </a:pPr>
            <a:r>
              <a:rPr lang="en-US" sz="1600" dirty="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ground, foot, ground/boat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74372" y="4599647"/>
            <a:ext cx="3241169" cy="28700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59"/>
              </a:lnSpc>
            </a:pPr>
            <a:r>
              <a:rPr lang="en-US" sz="160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Partial, Part Count, estimate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007090" y="2677479"/>
            <a:ext cx="3000940" cy="28507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59"/>
              </a:lnSpc>
            </a:pPr>
            <a:r>
              <a:rPr lang="en-US" sz="1600" dirty="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Nests, Fledged Young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968990" y="3656597"/>
            <a:ext cx="3000940" cy="26282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29"/>
              </a:lnSpc>
            </a:pPr>
            <a:r>
              <a:rPr lang="en-US" sz="1600" dirty="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GROUND, BOAT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007090" y="4573219"/>
            <a:ext cx="3000940" cy="28700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59"/>
              </a:lnSpc>
            </a:pPr>
            <a:r>
              <a:rPr lang="en-US" sz="160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Partial, Estimate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145172" y="1661693"/>
            <a:ext cx="1916697" cy="26000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73"/>
              </a:lnSpc>
            </a:pPr>
            <a:r>
              <a:rPr lang="en-US" sz="2400" b="1" dirty="0">
                <a:solidFill>
                  <a:srgbClr val="463E80"/>
                </a:solidFill>
                <a:latin typeface="Comic Sans MS"/>
                <a:sym typeface="ITC Avant Garde Gothic Bold"/>
              </a:rPr>
              <a:t>Column</a:t>
            </a:r>
            <a:endParaRPr lang="en-US" sz="2400" b="1" dirty="0">
              <a:solidFill>
                <a:srgbClr val="463E80"/>
              </a:solidFill>
              <a:latin typeface="Comic Sans MS"/>
            </a:endParaRPr>
          </a:p>
        </p:txBody>
      </p:sp>
      <p:sp>
        <p:nvSpPr>
          <p:cNvPr id="51" name="TextBox 38"/>
          <p:cNvSpPr txBox="1"/>
          <p:nvPr/>
        </p:nvSpPr>
        <p:spPr>
          <a:xfrm>
            <a:off x="4499103" y="287963"/>
            <a:ext cx="6938457" cy="516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3933"/>
              </a:lnSpc>
            </a:pPr>
            <a:r>
              <a:rPr lang="en-US" sz="4400" b="1" dirty="0">
                <a:solidFill>
                  <a:srgbClr val="00206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Column Standardization</a:t>
            </a:r>
            <a:endParaRPr lang="en-US" sz="4400" b="1" dirty="0">
              <a:solidFill>
                <a:srgbClr val="002060"/>
              </a:solidFill>
              <a:latin typeface="Comic Sans MS"/>
              <a:ea typeface="ITC Avant Garde Gothic Bold"/>
              <a:cs typeface="ITC Avant Garde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48193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9429" y="5322931"/>
            <a:ext cx="4142445" cy="233013"/>
          </a:xfrm>
          <a:custGeom>
            <a:avLst/>
            <a:gdLst/>
            <a:ahLst/>
            <a:cxnLst/>
            <a:rect l="l" t="t" r="r" b="b"/>
            <a:pathLst>
              <a:path w="6213668" h="349519">
                <a:moveTo>
                  <a:pt x="0" y="0"/>
                </a:moveTo>
                <a:lnTo>
                  <a:pt x="6213668" y="0"/>
                </a:lnTo>
                <a:lnTo>
                  <a:pt x="6213668" y="349519"/>
                </a:lnTo>
                <a:lnTo>
                  <a:pt x="0" y="3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19743" y="1899179"/>
            <a:ext cx="4142445" cy="413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358"/>
              </a:lnSpc>
            </a:pPr>
            <a:r>
              <a:rPr lang="en-US" sz="2400" b="1" dirty="0">
                <a:solidFill>
                  <a:schemeClr val="accent2">
                    <a:lumMod val="76000"/>
                  </a:schemeClr>
                </a:solidFill>
                <a:latin typeface="Comic Sans MS"/>
                <a:ea typeface="Poppins Bold"/>
                <a:cs typeface="Poppins Bold"/>
                <a:sym typeface="Poppins Bold"/>
              </a:rPr>
              <a:t>Raw Data</a:t>
            </a:r>
            <a:endParaRPr lang="en-US" sz="2400" b="1" dirty="0">
              <a:solidFill>
                <a:schemeClr val="accent2">
                  <a:lumMod val="76000"/>
                </a:schemeClr>
              </a:solidFill>
              <a:latin typeface="Comic Sans MS"/>
              <a:ea typeface="Poppins Bold"/>
              <a:cs typeface="Poppi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86770" y="451117"/>
            <a:ext cx="10819351" cy="442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358"/>
              </a:lnSpc>
            </a:pPr>
            <a:r>
              <a:rPr lang="en-US" sz="3600" b="1" dirty="0">
                <a:solidFill>
                  <a:srgbClr val="002060"/>
                </a:solidFill>
                <a:latin typeface="Comic Sans MS"/>
                <a:ea typeface="Poppins Bold"/>
                <a:cs typeface="Poppins Bold"/>
                <a:sym typeface="Poppins Bold"/>
              </a:rPr>
              <a:t>Bridging Outdated Codes to Modern Taxonomy</a:t>
            </a:r>
            <a:endParaRPr lang="en-US" sz="3600" b="1" dirty="0">
              <a:solidFill>
                <a:srgbClr val="002060"/>
              </a:solidFill>
              <a:latin typeface="Comic Sans MS"/>
              <a:ea typeface="Poppins Bold"/>
              <a:cs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459870" y="1896794"/>
            <a:ext cx="3921265" cy="404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358"/>
              </a:lnSpc>
            </a:pPr>
            <a:r>
              <a:rPr lang="en-US" sz="2400" b="1" dirty="0">
                <a:solidFill>
                  <a:schemeClr val="accent3">
                    <a:lumMod val="76000"/>
                  </a:schemeClr>
                </a:solidFill>
                <a:latin typeface="Comic Sans MS"/>
                <a:cs typeface="Poppins Bold"/>
                <a:sym typeface="Poppins Bold"/>
              </a:rPr>
              <a:t>Cleaned Data</a:t>
            </a:r>
            <a:endParaRPr lang="en-US" sz="2400" b="1" dirty="0">
              <a:solidFill>
                <a:schemeClr val="accent3">
                  <a:lumMod val="76000"/>
                </a:schemeClr>
              </a:solidFill>
              <a:latin typeface="Comic Sans MS"/>
              <a:cs typeface="Poppi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240706" y="5364456"/>
            <a:ext cx="4142445" cy="233013"/>
          </a:xfrm>
          <a:custGeom>
            <a:avLst/>
            <a:gdLst/>
            <a:ahLst/>
            <a:cxnLst/>
            <a:rect l="l" t="t" r="r" b="b"/>
            <a:pathLst>
              <a:path w="6213668" h="349519">
                <a:moveTo>
                  <a:pt x="0" y="0"/>
                </a:moveTo>
                <a:lnTo>
                  <a:pt x="6213668" y="0"/>
                </a:lnTo>
                <a:lnTo>
                  <a:pt x="6213668" y="349519"/>
                </a:lnTo>
                <a:lnTo>
                  <a:pt x="0" y="3495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512848" y="5408552"/>
            <a:ext cx="9042152" cy="1087802"/>
            <a:chOff x="0" y="0"/>
            <a:chExt cx="3351237" cy="40316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51237" cy="403165"/>
            </a:xfrm>
            <a:custGeom>
              <a:avLst/>
              <a:gdLst/>
              <a:ahLst/>
              <a:cxnLst/>
              <a:rect l="l" t="t" r="r" b="b"/>
              <a:pathLst>
                <a:path w="3351237" h="403165">
                  <a:moveTo>
                    <a:pt x="0" y="0"/>
                  </a:moveTo>
                  <a:lnTo>
                    <a:pt x="3351237" y="0"/>
                  </a:lnTo>
                  <a:lnTo>
                    <a:pt x="3351237" y="403165"/>
                  </a:lnTo>
                  <a:lnTo>
                    <a:pt x="0" y="403165"/>
                  </a:lnTo>
                  <a:close/>
                </a:path>
              </a:pathLst>
            </a:custGeom>
            <a:solidFill>
              <a:srgbClr val="F1DD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3351237" cy="488890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53"/>
                </a:lnSpc>
              </a:pPr>
              <a:r>
                <a:rPr lang="en-US" sz="1800" b="1" i="1" dirty="0">
                  <a:solidFill>
                    <a:srgbClr val="463E80"/>
                  </a:solidFill>
                  <a:latin typeface="Comic Sans MS"/>
                  <a:ea typeface="ITC Avant Garde Gothic Bold"/>
                  <a:cs typeface="ITC Avant Garde Gothic Bold"/>
                  <a:sym typeface="ITC Avant Garde Gothic Bold"/>
                </a:rPr>
                <a:t>“Cleaned over 30 inconsistent species identifiers across legacy AOU codes and names — standardizing them into 100% validated, taxonomy-aligned records”</a:t>
              </a:r>
              <a:endParaRPr lang="en-US" sz="1800" b="1" i="1" dirty="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80046" y="6496354"/>
            <a:ext cx="9074954" cy="510466"/>
          </a:xfrm>
          <a:custGeom>
            <a:avLst/>
            <a:gdLst/>
            <a:ahLst/>
            <a:cxnLst/>
            <a:rect l="l" t="t" r="r" b="b"/>
            <a:pathLst>
              <a:path w="13612431" h="765699">
                <a:moveTo>
                  <a:pt x="0" y="0"/>
                </a:moveTo>
                <a:lnTo>
                  <a:pt x="13612431" y="0"/>
                </a:lnTo>
                <a:lnTo>
                  <a:pt x="13612431" y="765699"/>
                </a:lnTo>
                <a:lnTo>
                  <a:pt x="0" y="765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1277D0-B88C-5821-88B1-ADBECDE26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65" y="2473288"/>
            <a:ext cx="4069631" cy="2861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D0969E-13F2-A6EA-6CEF-7F0CE4A631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13" y="2441423"/>
            <a:ext cx="4069631" cy="2924747"/>
          </a:xfrm>
          <a:prstGeom prst="rect">
            <a:avLst/>
          </a:prstGeom>
        </p:spPr>
      </p:pic>
      <p:pic>
        <p:nvPicPr>
          <p:cNvPr id="14" name="Picture 13" descr="A bird with a speech bubble&#10;&#10;AI-generated content may be incorrect.">
            <a:extLst>
              <a:ext uri="{FF2B5EF4-FFF2-40B4-BE49-F238E27FC236}">
                <a16:creationId xmlns:a16="http://schemas.microsoft.com/office/drawing/2014/main" id="{A5DB6FEB-2F10-6032-F8EC-0407FECBA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1087" y="1049130"/>
            <a:ext cx="2385392" cy="2385392"/>
          </a:xfrm>
          <a:prstGeom prst="rect">
            <a:avLst/>
          </a:prstGeom>
        </p:spPr>
      </p:pic>
      <p:pic>
        <p:nvPicPr>
          <p:cNvPr id="16" name="Picture 15" descr="A cartoon of a bird with a speech bubble&#10;&#10;AI-generated content may be incorrect.">
            <a:extLst>
              <a:ext uri="{FF2B5EF4-FFF2-40B4-BE49-F238E27FC236}">
                <a16:creationId xmlns:a16="http://schemas.microsoft.com/office/drawing/2014/main" id="{4D82C529-C5BA-22CB-6E60-8BFC04867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674" y="1051891"/>
            <a:ext cx="2230784" cy="22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17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723125" y="491305"/>
            <a:ext cx="1030764" cy="103076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CCE3B2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35"/>
                </a:lnSpc>
              </a:pPr>
              <a:endParaRPr sz="800"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6632" y="955887"/>
            <a:ext cx="1215505" cy="0"/>
          </a:xfrm>
          <a:prstGeom prst="line">
            <a:avLst/>
          </a:prstGeom>
          <a:ln w="38100" cap="flat">
            <a:solidFill>
              <a:srgbClr val="F3BA92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85800" y="0"/>
            <a:ext cx="3106436" cy="6858000"/>
          </a:xfrm>
          <a:custGeom>
            <a:avLst/>
            <a:gdLst/>
            <a:ahLst/>
            <a:cxnLst/>
            <a:rect l="l" t="t" r="r" b="b"/>
            <a:pathLst>
              <a:path w="4659654" h="10287000">
                <a:moveTo>
                  <a:pt x="0" y="0"/>
                </a:moveTo>
                <a:lnTo>
                  <a:pt x="4659654" y="0"/>
                </a:lnTo>
                <a:lnTo>
                  <a:pt x="46596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7" r="-6666" b="-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FECC56-2ED4-FEFC-13E3-8DEDD7574BC6}"/>
              </a:ext>
            </a:extLst>
          </p:cNvPr>
          <p:cNvGrpSpPr/>
          <p:nvPr/>
        </p:nvGrpSpPr>
        <p:grpSpPr>
          <a:xfrm>
            <a:off x="4342868" y="1656664"/>
            <a:ext cx="7352441" cy="1127609"/>
            <a:chOff x="4342868" y="1656664"/>
            <a:chExt cx="7352441" cy="1127609"/>
          </a:xfrm>
        </p:grpSpPr>
        <p:grpSp>
          <p:nvGrpSpPr>
            <p:cNvPr id="2" name="Group 2"/>
            <p:cNvGrpSpPr/>
            <p:nvPr/>
          </p:nvGrpSpPr>
          <p:grpSpPr>
            <a:xfrm>
              <a:off x="4342868" y="1656664"/>
              <a:ext cx="7352441" cy="995922"/>
              <a:chOff x="0" y="0"/>
              <a:chExt cx="2625236" cy="35560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625236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2625236" h="355600">
                    <a:moveTo>
                      <a:pt x="8424" y="0"/>
                    </a:moveTo>
                    <a:lnTo>
                      <a:pt x="2616812" y="0"/>
                    </a:lnTo>
                    <a:cubicBezTo>
                      <a:pt x="2619046" y="0"/>
                      <a:pt x="2621189" y="888"/>
                      <a:pt x="2622768" y="2467"/>
                    </a:cubicBezTo>
                    <a:cubicBezTo>
                      <a:pt x="2624348" y="4047"/>
                      <a:pt x="2625236" y="6190"/>
                      <a:pt x="2625236" y="8424"/>
                    </a:cubicBezTo>
                    <a:lnTo>
                      <a:pt x="2625236" y="347176"/>
                    </a:lnTo>
                    <a:cubicBezTo>
                      <a:pt x="2625236" y="349411"/>
                      <a:pt x="2624348" y="351553"/>
                      <a:pt x="2622768" y="353133"/>
                    </a:cubicBezTo>
                    <a:cubicBezTo>
                      <a:pt x="2621189" y="354713"/>
                      <a:pt x="2619046" y="355600"/>
                      <a:pt x="2616812" y="355600"/>
                    </a:cubicBezTo>
                    <a:lnTo>
                      <a:pt x="8424" y="355600"/>
                    </a:lnTo>
                    <a:cubicBezTo>
                      <a:pt x="6190" y="355600"/>
                      <a:pt x="4047" y="354713"/>
                      <a:pt x="2467" y="353133"/>
                    </a:cubicBezTo>
                    <a:cubicBezTo>
                      <a:pt x="888" y="351553"/>
                      <a:pt x="0" y="349411"/>
                      <a:pt x="0" y="347176"/>
                    </a:cubicBezTo>
                    <a:lnTo>
                      <a:pt x="0" y="8424"/>
                    </a:lnTo>
                    <a:cubicBezTo>
                      <a:pt x="0" y="6190"/>
                      <a:pt x="888" y="4047"/>
                      <a:pt x="2467" y="2467"/>
                    </a:cubicBezTo>
                    <a:cubicBezTo>
                      <a:pt x="4047" y="888"/>
                      <a:pt x="6190" y="0"/>
                      <a:pt x="8424" y="0"/>
                    </a:cubicBezTo>
                    <a:close/>
                  </a:path>
                </a:pathLst>
              </a:custGeom>
              <a:solidFill>
                <a:srgbClr val="CCE3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123825"/>
                <a:ext cx="2625236" cy="4794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235"/>
                  </a:lnSpc>
                </a:pPr>
                <a:endParaRPr sz="800"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4501544" y="1656664"/>
              <a:ext cx="1127609" cy="1127609"/>
            </a:xfrm>
            <a:custGeom>
              <a:avLst/>
              <a:gdLst/>
              <a:ahLst/>
              <a:cxnLst/>
              <a:rect l="l" t="t" r="r" b="b"/>
              <a:pathLst>
                <a:path w="1691414" h="1691414">
                  <a:moveTo>
                    <a:pt x="0" y="0"/>
                  </a:moveTo>
                  <a:lnTo>
                    <a:pt x="1691414" y="0"/>
                  </a:lnTo>
                  <a:lnTo>
                    <a:pt x="1691414" y="1691414"/>
                  </a:lnTo>
                  <a:lnTo>
                    <a:pt x="0" y="16914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829207" y="1930791"/>
              <a:ext cx="5659907" cy="578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71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463E80"/>
                  </a:solidFill>
                  <a:latin typeface="Comic Sans MS"/>
                  <a:ea typeface="Mont Bold"/>
                  <a:cs typeface="Mont Bold"/>
                  <a:sym typeface="Mont Bold"/>
                </a:rPr>
                <a:t>Filled population estimate gaps using corrected &amp; </a:t>
              </a:r>
              <a:r>
                <a:rPr lang="en-US" sz="1600">
                  <a:solidFill>
                    <a:srgbClr val="463E80"/>
                  </a:solidFill>
                  <a:latin typeface="Comic Sans MS"/>
                  <a:ea typeface="Mont Bold"/>
                  <a:cs typeface="Mont Bold"/>
                  <a:sym typeface="Mont Bold"/>
                </a:rPr>
                <a:t>uncorrected</a:t>
              </a:r>
              <a:r>
                <a:rPr lang="en-US" sz="1600" dirty="0">
                  <a:solidFill>
                    <a:srgbClr val="463E80"/>
                  </a:solidFill>
                  <a:latin typeface="Comic Sans MS"/>
                  <a:ea typeface="Mont Bold"/>
                  <a:cs typeface="Mont Bold"/>
                  <a:sym typeface="Mont Bold"/>
                </a:rPr>
                <a:t> counts</a:t>
              </a:r>
              <a:endParaRPr lang="en-US" sz="1600" dirty="0">
                <a:solidFill>
                  <a:srgbClr val="463E80"/>
                </a:solidFill>
                <a:latin typeface="Comic Sans MS"/>
                <a:ea typeface="Mont Bold"/>
                <a:cs typeface="Mont Bold"/>
              </a:endParaRP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343643" y="614964"/>
            <a:ext cx="5201251" cy="583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950"/>
              </a:lnSpc>
            </a:pPr>
            <a:r>
              <a:rPr lang="en-US" sz="3200" b="1" dirty="0">
                <a:solidFill>
                  <a:srgbClr val="002060"/>
                </a:solidFill>
                <a:latin typeface="Comic Sans MS"/>
                <a:ea typeface="Agrandir Ultra-Bold"/>
                <a:cs typeface="Agrandir Ultra-Bold"/>
                <a:sym typeface="Agrandir Ultra-Bold"/>
              </a:rPr>
              <a:t>Small Fixes, Big Impact</a:t>
            </a:r>
            <a:endParaRPr lang="en-US" sz="3200" b="1" dirty="0">
              <a:solidFill>
                <a:srgbClr val="002060"/>
              </a:solidFill>
              <a:latin typeface="Comic Sans MS"/>
              <a:ea typeface="Agrandir Ultra-Bold"/>
              <a:cs typeface="Agrandir Ultra-Bold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372D6E-419A-B500-2E1D-2DD2D640CE96}"/>
              </a:ext>
            </a:extLst>
          </p:cNvPr>
          <p:cNvGrpSpPr/>
          <p:nvPr/>
        </p:nvGrpSpPr>
        <p:grpSpPr>
          <a:xfrm>
            <a:off x="4342868" y="2949390"/>
            <a:ext cx="7352441" cy="995922"/>
            <a:chOff x="4342868" y="2949390"/>
            <a:chExt cx="7352441" cy="995922"/>
          </a:xfrm>
        </p:grpSpPr>
        <p:grpSp>
          <p:nvGrpSpPr>
            <p:cNvPr id="14" name="Group 14"/>
            <p:cNvGrpSpPr/>
            <p:nvPr/>
          </p:nvGrpSpPr>
          <p:grpSpPr>
            <a:xfrm>
              <a:off x="4342868" y="2949390"/>
              <a:ext cx="7352441" cy="995922"/>
              <a:chOff x="0" y="0"/>
              <a:chExt cx="2625236" cy="3556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625236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2625236" h="355600">
                    <a:moveTo>
                      <a:pt x="8424" y="0"/>
                    </a:moveTo>
                    <a:lnTo>
                      <a:pt x="2616812" y="0"/>
                    </a:lnTo>
                    <a:cubicBezTo>
                      <a:pt x="2619046" y="0"/>
                      <a:pt x="2621189" y="888"/>
                      <a:pt x="2622768" y="2467"/>
                    </a:cubicBezTo>
                    <a:cubicBezTo>
                      <a:pt x="2624348" y="4047"/>
                      <a:pt x="2625236" y="6190"/>
                      <a:pt x="2625236" y="8424"/>
                    </a:cubicBezTo>
                    <a:lnTo>
                      <a:pt x="2625236" y="347176"/>
                    </a:lnTo>
                    <a:cubicBezTo>
                      <a:pt x="2625236" y="349411"/>
                      <a:pt x="2624348" y="351553"/>
                      <a:pt x="2622768" y="353133"/>
                    </a:cubicBezTo>
                    <a:cubicBezTo>
                      <a:pt x="2621189" y="354713"/>
                      <a:pt x="2619046" y="355600"/>
                      <a:pt x="2616812" y="355600"/>
                    </a:cubicBezTo>
                    <a:lnTo>
                      <a:pt x="8424" y="355600"/>
                    </a:lnTo>
                    <a:cubicBezTo>
                      <a:pt x="6190" y="355600"/>
                      <a:pt x="4047" y="354713"/>
                      <a:pt x="2467" y="353133"/>
                    </a:cubicBezTo>
                    <a:cubicBezTo>
                      <a:pt x="888" y="351553"/>
                      <a:pt x="0" y="349411"/>
                      <a:pt x="0" y="347176"/>
                    </a:cubicBezTo>
                    <a:lnTo>
                      <a:pt x="0" y="8424"/>
                    </a:lnTo>
                    <a:cubicBezTo>
                      <a:pt x="0" y="6190"/>
                      <a:pt x="888" y="4047"/>
                      <a:pt x="2467" y="2467"/>
                    </a:cubicBezTo>
                    <a:cubicBezTo>
                      <a:pt x="4047" y="888"/>
                      <a:pt x="6190" y="0"/>
                      <a:pt x="8424" y="0"/>
                    </a:cubicBezTo>
                    <a:close/>
                  </a:path>
                </a:pathLst>
              </a:custGeom>
              <a:solidFill>
                <a:srgbClr val="F3BA9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123825"/>
                <a:ext cx="2625236" cy="4794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235"/>
                  </a:lnSpc>
                </a:pPr>
                <a:endParaRPr sz="800"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4550138" y="3036625"/>
              <a:ext cx="935313" cy="784750"/>
            </a:xfrm>
            <a:custGeom>
              <a:avLst/>
              <a:gdLst/>
              <a:ahLst/>
              <a:cxnLst/>
              <a:rect l="l" t="t" r="r" b="b"/>
              <a:pathLst>
                <a:path w="1402969" h="1177125">
                  <a:moveTo>
                    <a:pt x="0" y="0"/>
                  </a:moveTo>
                  <a:lnTo>
                    <a:pt x="1402969" y="0"/>
                  </a:lnTo>
                  <a:lnTo>
                    <a:pt x="1402969" y="1177126"/>
                  </a:lnTo>
                  <a:lnTo>
                    <a:pt x="0" y="117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5829207" y="3155647"/>
              <a:ext cx="5659907" cy="578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71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463E80"/>
                  </a:solidFill>
                  <a:latin typeface="Comic Sans MS"/>
                  <a:ea typeface="Mont Bold"/>
                  <a:cs typeface="Mont Bold"/>
                  <a:sym typeface="Mont Bold"/>
                </a:rPr>
                <a:t>Restored observer names, removed geographic placeholders</a:t>
              </a:r>
              <a:endParaRPr lang="en-US" sz="1600" dirty="0">
                <a:solidFill>
                  <a:srgbClr val="463E80"/>
                </a:solidFill>
                <a:latin typeface="Comic Sans MS"/>
                <a:ea typeface="Mont Bold"/>
                <a:cs typeface="Mont Bold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0AAA02-DB4A-DF8A-D19E-A580DDDA2587}"/>
              </a:ext>
            </a:extLst>
          </p:cNvPr>
          <p:cNvGrpSpPr/>
          <p:nvPr/>
        </p:nvGrpSpPr>
        <p:grpSpPr>
          <a:xfrm>
            <a:off x="4342868" y="4226513"/>
            <a:ext cx="7352441" cy="1030421"/>
            <a:chOff x="4342868" y="4226513"/>
            <a:chExt cx="7352441" cy="1030421"/>
          </a:xfrm>
        </p:grpSpPr>
        <p:grpSp>
          <p:nvGrpSpPr>
            <p:cNvPr id="18" name="Group 18"/>
            <p:cNvGrpSpPr/>
            <p:nvPr/>
          </p:nvGrpSpPr>
          <p:grpSpPr>
            <a:xfrm>
              <a:off x="4342868" y="4243762"/>
              <a:ext cx="7352441" cy="995922"/>
              <a:chOff x="0" y="0"/>
              <a:chExt cx="2625236" cy="3556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625236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2625236" h="355600">
                    <a:moveTo>
                      <a:pt x="8424" y="0"/>
                    </a:moveTo>
                    <a:lnTo>
                      <a:pt x="2616812" y="0"/>
                    </a:lnTo>
                    <a:cubicBezTo>
                      <a:pt x="2619046" y="0"/>
                      <a:pt x="2621189" y="888"/>
                      <a:pt x="2622768" y="2467"/>
                    </a:cubicBezTo>
                    <a:cubicBezTo>
                      <a:pt x="2624348" y="4047"/>
                      <a:pt x="2625236" y="6190"/>
                      <a:pt x="2625236" y="8424"/>
                    </a:cubicBezTo>
                    <a:lnTo>
                      <a:pt x="2625236" y="347176"/>
                    </a:lnTo>
                    <a:cubicBezTo>
                      <a:pt x="2625236" y="349411"/>
                      <a:pt x="2624348" y="351553"/>
                      <a:pt x="2622768" y="353133"/>
                    </a:cubicBezTo>
                    <a:cubicBezTo>
                      <a:pt x="2621189" y="354713"/>
                      <a:pt x="2619046" y="355600"/>
                      <a:pt x="2616812" y="355600"/>
                    </a:cubicBezTo>
                    <a:lnTo>
                      <a:pt x="8424" y="355600"/>
                    </a:lnTo>
                    <a:cubicBezTo>
                      <a:pt x="6190" y="355600"/>
                      <a:pt x="4047" y="354713"/>
                      <a:pt x="2467" y="353133"/>
                    </a:cubicBezTo>
                    <a:cubicBezTo>
                      <a:pt x="888" y="351553"/>
                      <a:pt x="0" y="349411"/>
                      <a:pt x="0" y="347176"/>
                    </a:cubicBezTo>
                    <a:lnTo>
                      <a:pt x="0" y="8424"/>
                    </a:lnTo>
                    <a:cubicBezTo>
                      <a:pt x="0" y="6190"/>
                      <a:pt x="888" y="4047"/>
                      <a:pt x="2467" y="2467"/>
                    </a:cubicBezTo>
                    <a:cubicBezTo>
                      <a:pt x="4047" y="888"/>
                      <a:pt x="6190" y="0"/>
                      <a:pt x="8424" y="0"/>
                    </a:cubicBezTo>
                    <a:close/>
                  </a:path>
                </a:pathLst>
              </a:custGeom>
              <a:solidFill>
                <a:srgbClr val="CCE3B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123825"/>
                <a:ext cx="2625236" cy="4794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235"/>
                  </a:lnSpc>
                </a:pPr>
                <a:endParaRPr sz="800"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4550138" y="4226513"/>
              <a:ext cx="1030421" cy="1030421"/>
            </a:xfrm>
            <a:custGeom>
              <a:avLst/>
              <a:gdLst/>
              <a:ahLst/>
              <a:cxnLst/>
              <a:rect l="l" t="t" r="r" b="b"/>
              <a:pathLst>
                <a:path w="1545632" h="1545632">
                  <a:moveTo>
                    <a:pt x="0" y="0"/>
                  </a:moveTo>
                  <a:lnTo>
                    <a:pt x="1545632" y="0"/>
                  </a:lnTo>
                  <a:lnTo>
                    <a:pt x="1545632" y="1545632"/>
                  </a:lnTo>
                  <a:lnTo>
                    <a:pt x="0" y="1545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5829207" y="4602537"/>
              <a:ext cx="5659907" cy="2727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71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463E80"/>
                  </a:solidFill>
                  <a:latin typeface="Comic Sans MS"/>
                  <a:ea typeface="Mont Bold"/>
                  <a:cs typeface="Mont Bold"/>
                  <a:sym typeface="Mont Bold"/>
                </a:rPr>
                <a:t>Cleaned noise from encoding errors (e.g., “Ã‚”, “nown”)</a:t>
              </a:r>
              <a:endParaRPr lang="en-US" sz="1600">
                <a:solidFill>
                  <a:srgbClr val="463E80"/>
                </a:solidFill>
                <a:latin typeface="Comic Sans MS"/>
                <a:ea typeface="Mont Bold"/>
                <a:cs typeface="Mont Bold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8A4E1C-946D-E168-F3F8-26F5158C213F}"/>
              </a:ext>
            </a:extLst>
          </p:cNvPr>
          <p:cNvGrpSpPr/>
          <p:nvPr/>
        </p:nvGrpSpPr>
        <p:grpSpPr>
          <a:xfrm>
            <a:off x="4342868" y="5422034"/>
            <a:ext cx="7352441" cy="1207628"/>
            <a:chOff x="4342868" y="5422034"/>
            <a:chExt cx="7352441" cy="1207628"/>
          </a:xfrm>
        </p:grpSpPr>
        <p:grpSp>
          <p:nvGrpSpPr>
            <p:cNvPr id="21" name="Group 21"/>
            <p:cNvGrpSpPr/>
            <p:nvPr/>
          </p:nvGrpSpPr>
          <p:grpSpPr>
            <a:xfrm>
              <a:off x="4342868" y="5538134"/>
              <a:ext cx="7352441" cy="995922"/>
              <a:chOff x="0" y="0"/>
              <a:chExt cx="2625236" cy="3556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625236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2625236" h="355600">
                    <a:moveTo>
                      <a:pt x="8424" y="0"/>
                    </a:moveTo>
                    <a:lnTo>
                      <a:pt x="2616812" y="0"/>
                    </a:lnTo>
                    <a:cubicBezTo>
                      <a:pt x="2619046" y="0"/>
                      <a:pt x="2621189" y="888"/>
                      <a:pt x="2622768" y="2467"/>
                    </a:cubicBezTo>
                    <a:cubicBezTo>
                      <a:pt x="2624348" y="4047"/>
                      <a:pt x="2625236" y="6190"/>
                      <a:pt x="2625236" y="8424"/>
                    </a:cubicBezTo>
                    <a:lnTo>
                      <a:pt x="2625236" y="347176"/>
                    </a:lnTo>
                    <a:cubicBezTo>
                      <a:pt x="2625236" y="349411"/>
                      <a:pt x="2624348" y="351553"/>
                      <a:pt x="2622768" y="353133"/>
                    </a:cubicBezTo>
                    <a:cubicBezTo>
                      <a:pt x="2621189" y="354713"/>
                      <a:pt x="2619046" y="355600"/>
                      <a:pt x="2616812" y="355600"/>
                    </a:cubicBezTo>
                    <a:lnTo>
                      <a:pt x="8424" y="355600"/>
                    </a:lnTo>
                    <a:cubicBezTo>
                      <a:pt x="6190" y="355600"/>
                      <a:pt x="4047" y="354713"/>
                      <a:pt x="2467" y="353133"/>
                    </a:cubicBezTo>
                    <a:cubicBezTo>
                      <a:pt x="888" y="351553"/>
                      <a:pt x="0" y="349411"/>
                      <a:pt x="0" y="347176"/>
                    </a:cubicBezTo>
                    <a:lnTo>
                      <a:pt x="0" y="8424"/>
                    </a:lnTo>
                    <a:cubicBezTo>
                      <a:pt x="0" y="6190"/>
                      <a:pt x="888" y="4047"/>
                      <a:pt x="2467" y="2467"/>
                    </a:cubicBezTo>
                    <a:cubicBezTo>
                      <a:pt x="4047" y="888"/>
                      <a:pt x="6190" y="0"/>
                      <a:pt x="8424" y="0"/>
                    </a:cubicBezTo>
                    <a:close/>
                  </a:path>
                </a:pathLst>
              </a:custGeom>
              <a:solidFill>
                <a:srgbClr val="F3BA9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123825"/>
                <a:ext cx="2625236" cy="479425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2235"/>
                  </a:lnSpc>
                </a:pPr>
                <a:endParaRPr sz="800"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4461535" y="5422034"/>
              <a:ext cx="1207628" cy="1207628"/>
            </a:xfrm>
            <a:custGeom>
              <a:avLst/>
              <a:gdLst/>
              <a:ahLst/>
              <a:cxnLst/>
              <a:rect l="l" t="t" r="r" b="b"/>
              <a:pathLst>
                <a:path w="1811442" h="1811442">
                  <a:moveTo>
                    <a:pt x="0" y="0"/>
                  </a:moveTo>
                  <a:lnTo>
                    <a:pt x="1811442" y="0"/>
                  </a:lnTo>
                  <a:lnTo>
                    <a:pt x="1811442" y="1811442"/>
                  </a:lnTo>
                  <a:lnTo>
                    <a:pt x="0" y="1811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5829207" y="5744509"/>
              <a:ext cx="5659907" cy="2727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71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rgbClr val="463E80"/>
                  </a:solidFill>
                  <a:latin typeface="Comic Sans MS"/>
                  <a:ea typeface="Mont Bold"/>
                  <a:cs typeface="Mont Bold"/>
                  <a:sym typeface="Mont Bold"/>
                </a:rPr>
                <a:t>Moved landmass values from Observer to dedicated column</a:t>
              </a:r>
              <a:endParaRPr lang="en-US" sz="1600" dirty="0">
                <a:solidFill>
                  <a:srgbClr val="463E80"/>
                </a:solidFill>
                <a:latin typeface="Comic Sans MS"/>
                <a:ea typeface="Mont Bold"/>
                <a:cs typeface="Mont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46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18542" y="251171"/>
            <a:ext cx="9554917" cy="689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808"/>
              </a:lnSpc>
            </a:pPr>
            <a:r>
              <a:rPr lang="en-US" sz="4000" b="1" dirty="0">
                <a:solidFill>
                  <a:srgbClr val="002060"/>
                </a:solidFill>
                <a:latin typeface="Comic Sans MS"/>
                <a:ea typeface="Open Sauce Semi-Bold"/>
                <a:cs typeface="Open Sauce Semi-Bold"/>
                <a:sym typeface="Open Sauce Semi-Bold"/>
              </a:rPr>
              <a:t>Making Uncertainty Visible</a:t>
            </a:r>
            <a:endParaRPr lang="en-US" sz="4000" b="1" dirty="0">
              <a:solidFill>
                <a:srgbClr val="002060"/>
              </a:solidFill>
              <a:latin typeface="Comic Sans MS"/>
              <a:ea typeface="Open Sauce Semi-Bold"/>
              <a:cs typeface="Open Sauce Semi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85800" y="1477352"/>
            <a:ext cx="3260577" cy="347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873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463E80"/>
                </a:solidFill>
                <a:latin typeface="Comic Sans MS"/>
                <a:ea typeface="ITC Avant Garde Gothic Bold"/>
                <a:cs typeface="ITC Avant Garde Gothic Bold"/>
                <a:sym typeface="ITC Avant Garde Gothic Bold"/>
              </a:rPr>
              <a:t>Key Flagging Triggers</a:t>
            </a:r>
            <a:endParaRPr lang="en-US" sz="2000" b="1" dirty="0">
              <a:solidFill>
                <a:srgbClr val="463E80"/>
              </a:solidFill>
              <a:latin typeface="Comic Sans MS"/>
              <a:ea typeface="ITC Avant Garde Gothic Bold"/>
              <a:cs typeface="ITC Avant Garde Gothic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18542" y="2110584"/>
            <a:ext cx="6911187" cy="29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53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63E80"/>
                </a:solidFill>
                <a:latin typeface="Comic Sans MS"/>
                <a:ea typeface="Comic Sans Bold"/>
                <a:cs typeface="Comic Sans Bold"/>
                <a:sym typeface="Comic Sans Bold"/>
              </a:rPr>
              <a:t>Vague terms like “Adults”, “Individuals”, or “Fledged Young”</a:t>
            </a:r>
            <a:endParaRPr lang="en-US" sz="1600" dirty="0">
              <a:latin typeface="Comic Sans M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20665" y="2771090"/>
            <a:ext cx="4357870" cy="29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53"/>
              </a:lnSpc>
              <a:spcBef>
                <a:spcPct val="0"/>
              </a:spcBef>
            </a:pPr>
            <a:r>
              <a:rPr lang="en-US" sz="1600" b="1">
                <a:solidFill>
                  <a:srgbClr val="463E80"/>
                </a:solidFill>
                <a:latin typeface="Comic Sans MS"/>
                <a:sym typeface="Comic Sans Bold"/>
              </a:rPr>
              <a:t>Missing or "Unknown" Unit Counted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8542" y="3421792"/>
            <a:ext cx="3914733" cy="29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53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63E80"/>
                </a:solidFill>
                <a:latin typeface="Comic Sans MS"/>
                <a:ea typeface="Comic Sans Bold"/>
                <a:cs typeface="Comic Sans Bold"/>
                <a:sym typeface="Comic Sans Bold"/>
              </a:rPr>
              <a:t>Surveys in Non-Breeding Months</a:t>
            </a:r>
            <a:endParaRPr lang="en-US" sz="1600" b="1" dirty="0">
              <a:solidFill>
                <a:srgbClr val="463E80"/>
              </a:solidFill>
              <a:latin typeface="Comic Sans MS"/>
              <a:ea typeface="Comic Sans Bold"/>
              <a:cs typeface="Comic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18542" y="4063942"/>
            <a:ext cx="3323882" cy="29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453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463E80"/>
                </a:solidFill>
                <a:latin typeface="Comic Sans MS"/>
                <a:ea typeface="Comic Sans Bold"/>
                <a:cs typeface="Comic Sans Bold"/>
                <a:sym typeface="Comic Sans Bold"/>
              </a:rPr>
              <a:t>Blank Population Estimates</a:t>
            </a:r>
            <a:endParaRPr lang="en-US" sz="1600" b="1" dirty="0">
              <a:solidFill>
                <a:srgbClr val="463E80"/>
              </a:solidFill>
              <a:latin typeface="Comic Sans MS"/>
              <a:ea typeface="Comic Sans Bold"/>
              <a:cs typeface="Comic Sans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85800" y="1984548"/>
            <a:ext cx="548997" cy="548997"/>
            <a:chOff x="0" y="0"/>
            <a:chExt cx="1097995" cy="10979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97995" cy="1097995"/>
            </a:xfrm>
            <a:custGeom>
              <a:avLst/>
              <a:gdLst/>
              <a:ahLst/>
              <a:cxnLst/>
              <a:rect l="l" t="t" r="r" b="b"/>
              <a:pathLst>
                <a:path w="1097995" h="1097995">
                  <a:moveTo>
                    <a:pt x="0" y="0"/>
                  </a:moveTo>
                  <a:lnTo>
                    <a:pt x="1097995" y="0"/>
                  </a:lnTo>
                  <a:lnTo>
                    <a:pt x="1097995" y="1097995"/>
                  </a:lnTo>
                  <a:lnTo>
                    <a:pt x="0" y="1097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55010" y="303796"/>
              <a:ext cx="587974" cy="538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21"/>
                </a:lnSpc>
              </a:pPr>
              <a:r>
                <a:rPr lang="en-US" sz="1921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1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685800" y="2647845"/>
            <a:ext cx="548997" cy="548997"/>
          </a:xfrm>
          <a:custGeom>
            <a:avLst/>
            <a:gdLst/>
            <a:ahLst/>
            <a:cxnLst/>
            <a:rect l="l" t="t" r="r" b="b"/>
            <a:pathLst>
              <a:path w="823496" h="823496">
                <a:moveTo>
                  <a:pt x="0" y="0"/>
                </a:moveTo>
                <a:lnTo>
                  <a:pt x="823496" y="0"/>
                </a:lnTo>
                <a:lnTo>
                  <a:pt x="823496" y="823496"/>
                </a:lnTo>
                <a:lnTo>
                  <a:pt x="0" y="823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85800" y="3300581"/>
            <a:ext cx="548997" cy="548997"/>
          </a:xfrm>
          <a:custGeom>
            <a:avLst/>
            <a:gdLst/>
            <a:ahLst/>
            <a:cxnLst/>
            <a:rect l="l" t="t" r="r" b="b"/>
            <a:pathLst>
              <a:path w="823496" h="823496">
                <a:moveTo>
                  <a:pt x="0" y="0"/>
                </a:moveTo>
                <a:lnTo>
                  <a:pt x="823496" y="0"/>
                </a:lnTo>
                <a:lnTo>
                  <a:pt x="823496" y="823496"/>
                </a:lnTo>
                <a:lnTo>
                  <a:pt x="0" y="82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85800" y="3963878"/>
            <a:ext cx="548997" cy="548997"/>
          </a:xfrm>
          <a:custGeom>
            <a:avLst/>
            <a:gdLst/>
            <a:ahLst/>
            <a:cxnLst/>
            <a:rect l="l" t="t" r="r" b="b"/>
            <a:pathLst>
              <a:path w="823496" h="823496">
                <a:moveTo>
                  <a:pt x="0" y="0"/>
                </a:moveTo>
                <a:lnTo>
                  <a:pt x="823496" y="0"/>
                </a:lnTo>
                <a:lnTo>
                  <a:pt x="823496" y="823496"/>
                </a:lnTo>
                <a:lnTo>
                  <a:pt x="0" y="823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813306" y="2789454"/>
            <a:ext cx="293987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21"/>
              </a:lnSpc>
            </a:pPr>
            <a:r>
              <a:rPr lang="en-US" sz="192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00070" y="3465697"/>
            <a:ext cx="307223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21"/>
              </a:lnSpc>
            </a:pPr>
            <a:r>
              <a:rPr lang="en-US" sz="192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6687" y="4133792"/>
            <a:ext cx="307223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921"/>
              </a:lnSpc>
            </a:pPr>
            <a:r>
              <a:rPr lang="en-US" sz="192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37453A-0AB8-5217-269E-8C400A4F4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256" y="1098625"/>
            <a:ext cx="12192000" cy="5919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E960A-2370-8C39-A698-52903D9A87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30" y="5861087"/>
            <a:ext cx="10679045" cy="74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6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72462" y="1738462"/>
            <a:ext cx="5119538" cy="5119538"/>
          </a:xfrm>
          <a:custGeom>
            <a:avLst/>
            <a:gdLst/>
            <a:ahLst/>
            <a:cxnLst/>
            <a:rect l="l" t="t" r="r" b="b"/>
            <a:pathLst>
              <a:path w="7679307" h="7679307">
                <a:moveTo>
                  <a:pt x="0" y="0"/>
                </a:moveTo>
                <a:lnTo>
                  <a:pt x="7679307" y="0"/>
                </a:lnTo>
                <a:lnTo>
                  <a:pt x="7679307" y="7679307"/>
                </a:lnTo>
                <a:lnTo>
                  <a:pt x="0" y="7679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62753" y="1123604"/>
            <a:ext cx="3665968" cy="2967482"/>
            <a:chOff x="0" y="0"/>
            <a:chExt cx="1448284" cy="11723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8284" cy="1172338"/>
            </a:xfrm>
            <a:custGeom>
              <a:avLst/>
              <a:gdLst/>
              <a:ahLst/>
              <a:cxnLst/>
              <a:rect l="l" t="t" r="r" b="b"/>
              <a:pathLst>
                <a:path w="1448284" h="1172338">
                  <a:moveTo>
                    <a:pt x="90105" y="0"/>
                  </a:moveTo>
                  <a:lnTo>
                    <a:pt x="1358179" y="0"/>
                  </a:lnTo>
                  <a:cubicBezTo>
                    <a:pt x="1382076" y="0"/>
                    <a:pt x="1404994" y="9493"/>
                    <a:pt x="1421892" y="26391"/>
                  </a:cubicBezTo>
                  <a:cubicBezTo>
                    <a:pt x="1438790" y="43289"/>
                    <a:pt x="1448284" y="66208"/>
                    <a:pt x="1448284" y="90105"/>
                  </a:cubicBezTo>
                  <a:lnTo>
                    <a:pt x="1448284" y="1082233"/>
                  </a:lnTo>
                  <a:cubicBezTo>
                    <a:pt x="1448284" y="1131997"/>
                    <a:pt x="1407942" y="1172338"/>
                    <a:pt x="1358179" y="1172338"/>
                  </a:cubicBezTo>
                  <a:lnTo>
                    <a:pt x="90105" y="1172338"/>
                  </a:lnTo>
                  <a:cubicBezTo>
                    <a:pt x="40341" y="1172338"/>
                    <a:pt x="0" y="1131997"/>
                    <a:pt x="0" y="1082233"/>
                  </a:cubicBezTo>
                  <a:lnTo>
                    <a:pt x="0" y="90105"/>
                  </a:lnTo>
                  <a:cubicBezTo>
                    <a:pt x="0" y="40341"/>
                    <a:pt x="40341" y="0"/>
                    <a:pt x="90105" y="0"/>
                  </a:cubicBezTo>
                  <a:close/>
                </a:path>
              </a:pathLst>
            </a:custGeom>
            <a:solidFill>
              <a:srgbClr val="F3BA9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448284" cy="127711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59"/>
                </a:lnSpc>
              </a:pPr>
              <a:endParaRPr sz="8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21805" y="3328567"/>
            <a:ext cx="3650658" cy="2967482"/>
            <a:chOff x="0" y="0"/>
            <a:chExt cx="1442235" cy="11723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2235" cy="1172338"/>
            </a:xfrm>
            <a:custGeom>
              <a:avLst/>
              <a:gdLst/>
              <a:ahLst/>
              <a:cxnLst/>
              <a:rect l="l" t="t" r="r" b="b"/>
              <a:pathLst>
                <a:path w="1442235" h="1172338">
                  <a:moveTo>
                    <a:pt x="90483" y="0"/>
                  </a:moveTo>
                  <a:lnTo>
                    <a:pt x="1351752" y="0"/>
                  </a:lnTo>
                  <a:cubicBezTo>
                    <a:pt x="1375750" y="0"/>
                    <a:pt x="1398765" y="9533"/>
                    <a:pt x="1415733" y="26502"/>
                  </a:cubicBezTo>
                  <a:cubicBezTo>
                    <a:pt x="1432702" y="43471"/>
                    <a:pt x="1442235" y="66485"/>
                    <a:pt x="1442235" y="90483"/>
                  </a:cubicBezTo>
                  <a:lnTo>
                    <a:pt x="1442235" y="1081856"/>
                  </a:lnTo>
                  <a:cubicBezTo>
                    <a:pt x="1442235" y="1105853"/>
                    <a:pt x="1432702" y="1128868"/>
                    <a:pt x="1415733" y="1145837"/>
                  </a:cubicBezTo>
                  <a:cubicBezTo>
                    <a:pt x="1398765" y="1162805"/>
                    <a:pt x="1375750" y="1172338"/>
                    <a:pt x="1351752" y="1172338"/>
                  </a:cubicBezTo>
                  <a:lnTo>
                    <a:pt x="90483" y="1172338"/>
                  </a:lnTo>
                  <a:cubicBezTo>
                    <a:pt x="66485" y="1172338"/>
                    <a:pt x="43471" y="1162805"/>
                    <a:pt x="26502" y="1145837"/>
                  </a:cubicBezTo>
                  <a:cubicBezTo>
                    <a:pt x="9533" y="1128868"/>
                    <a:pt x="0" y="1105853"/>
                    <a:pt x="0" y="1081856"/>
                  </a:cubicBezTo>
                  <a:lnTo>
                    <a:pt x="0" y="90483"/>
                  </a:lnTo>
                  <a:cubicBezTo>
                    <a:pt x="0" y="66485"/>
                    <a:pt x="9533" y="43471"/>
                    <a:pt x="26502" y="26502"/>
                  </a:cubicBezTo>
                  <a:cubicBezTo>
                    <a:pt x="43471" y="9533"/>
                    <a:pt x="66485" y="0"/>
                    <a:pt x="90483" y="0"/>
                  </a:cubicBezTo>
                  <a:close/>
                </a:path>
              </a:pathLst>
            </a:custGeom>
            <a:solidFill>
              <a:srgbClr val="CCE3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1442235" cy="127711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59"/>
                </a:lnSpc>
              </a:pPr>
              <a:endParaRPr sz="800"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731086" y="2112781"/>
            <a:ext cx="314461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466589" y="273878"/>
            <a:ext cx="7214233" cy="855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7467"/>
              </a:lnSpc>
            </a:pPr>
            <a:r>
              <a:rPr lang="en-US" sz="4000" b="1" dirty="0">
                <a:solidFill>
                  <a:schemeClr val="tx2"/>
                </a:solidFill>
                <a:latin typeface="Comic Sans MS"/>
                <a:ea typeface="+mn-lt"/>
                <a:cs typeface="+mn-lt"/>
                <a:sym typeface="Canva Sans Bold"/>
              </a:rPr>
              <a:t>Dashboard Data Preparation</a:t>
            </a:r>
            <a:endParaRPr lang="en-US" sz="4000">
              <a:solidFill>
                <a:schemeClr val="tx2"/>
              </a:solidFill>
              <a:ea typeface="Calibri"/>
              <a:cs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09732" y="1571444"/>
            <a:ext cx="3560966" cy="272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66"/>
              </a:lnSpc>
            </a:pPr>
            <a:r>
              <a:rPr lang="en-US" sz="1600" b="1" dirty="0">
                <a:solidFill>
                  <a:srgbClr val="000000"/>
                </a:solidFill>
                <a:latin typeface="Comic Sans MS"/>
                <a:ea typeface="Canva Sans Bold"/>
                <a:cs typeface="Canva Sans Bold"/>
                <a:sym typeface="Canva Sans Bold"/>
              </a:rPr>
              <a:t>Nest-to-Individual Conversion</a:t>
            </a:r>
            <a:endParaRPr lang="en-US" sz="1600" b="1" dirty="0">
              <a:solidFill>
                <a:srgbClr val="000000"/>
              </a:solidFill>
              <a:latin typeface="Comic Sans MS"/>
              <a:ea typeface="Canva Sans Bold"/>
              <a:cs typeface="Canva Sans Bold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3674828" y="4224435"/>
            <a:ext cx="314461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761480" y="3710663"/>
            <a:ext cx="2931488" cy="276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66"/>
              </a:lnSpc>
            </a:pPr>
            <a:r>
              <a:rPr lang="en-US" sz="1600" b="1">
                <a:solidFill>
                  <a:srgbClr val="000000"/>
                </a:solidFill>
                <a:latin typeface="Comic Sans MS"/>
                <a:sym typeface="Canva Sans Bold"/>
              </a:rPr>
              <a:t>Removing Redundant Records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9993" y="2407216"/>
            <a:ext cx="2943742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559"/>
              </a:lnSpc>
            </a:pPr>
            <a:r>
              <a:rPr lang="en-US" sz="1400" dirty="0">
                <a:solidFill>
                  <a:srgbClr val="000000"/>
                </a:solidFill>
                <a:latin typeface="Comic Sans MS"/>
                <a:ea typeface="Canva Sans"/>
                <a:cs typeface="Canva Sans"/>
                <a:sym typeface="Canva Sans"/>
              </a:rPr>
              <a:t>Nest-based counts </a:t>
            </a:r>
            <a:r>
              <a:rPr lang="en-US" sz="1400">
                <a:solidFill>
                  <a:srgbClr val="000000"/>
                </a:solidFill>
                <a:latin typeface="Comic Sans MS"/>
                <a:ea typeface="Canva Sans"/>
                <a:cs typeface="Canva Sans"/>
                <a:sym typeface="Canva Sans"/>
              </a:rPr>
              <a:t>were</a:t>
            </a:r>
            <a:r>
              <a:rPr lang="en-US" sz="1400" dirty="0">
                <a:solidFill>
                  <a:srgbClr val="000000"/>
                </a:solidFill>
                <a:latin typeface="Comic Sans MS"/>
                <a:ea typeface="Canva Sans"/>
                <a:cs typeface="Canva Sans"/>
                <a:sym typeface="Canva Sans"/>
              </a:rPr>
              <a:t> multiplied by 2 to align with individual-level population estimates  </a:t>
            </a:r>
            <a:endParaRPr lang="en-US" sz="1400" dirty="0">
              <a:solidFill>
                <a:srgbClr val="000000"/>
              </a:solidFill>
              <a:latin typeface="Comic Sans MS"/>
              <a:ea typeface="Canva Sans"/>
              <a:cs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749226" y="4611786"/>
            <a:ext cx="2943742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559"/>
              </a:lnSpc>
            </a:pPr>
            <a:r>
              <a:rPr lang="en-US" sz="1400">
                <a:solidFill>
                  <a:srgbClr val="000000"/>
                </a:solidFill>
                <a:latin typeface="Comic Sans MS"/>
                <a:sym typeface="Canva Sans"/>
              </a:rPr>
              <a:t>Only the most reliable entry per month, state, and species was kept to avoid repeated values.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7363704" y="1897407"/>
            <a:ext cx="4328160" cy="0"/>
          </a:xfrm>
          <a:prstGeom prst="line">
            <a:avLst/>
          </a:prstGeom>
          <a:ln w="133350" cap="rnd">
            <a:solidFill>
              <a:srgbClr val="000000">
                <a:alpha val="72941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flipV="1">
            <a:off x="6069656" y="1891057"/>
            <a:ext cx="1246625" cy="12700"/>
          </a:xfrm>
          <a:prstGeom prst="line">
            <a:avLst/>
          </a:prstGeom>
          <a:ln w="133350" cap="rnd">
            <a:solidFill>
              <a:srgbClr val="000000">
                <a:alpha val="72941"/>
              </a:srgbClr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0"/>
          <p:cNvSpPr txBox="1"/>
          <p:nvPr/>
        </p:nvSpPr>
        <p:spPr>
          <a:xfrm>
            <a:off x="4477631" y="268305"/>
            <a:ext cx="7214233" cy="855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7467"/>
              </a:lnSpc>
            </a:pPr>
            <a:r>
              <a:rPr lang="en-US" sz="4000" b="1" dirty="0">
                <a:solidFill>
                  <a:srgbClr val="002060"/>
                </a:solidFill>
                <a:latin typeface="Comic Sans MS"/>
                <a:ea typeface="+mn-lt"/>
                <a:cs typeface="+mn-lt"/>
                <a:sym typeface="Canva Sans Bold"/>
              </a:rPr>
              <a:t>Dashboard Data Preparation</a:t>
            </a:r>
            <a:endParaRPr lang="en-US" sz="4000" dirty="0">
              <a:solidFill>
                <a:srgbClr val="00206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014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0FDFFB18-4350-E539-3E45-5849A0139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535" t="-338" r="-535" b="-338"/>
          <a:stretch/>
        </p:blipFill>
        <p:spPr>
          <a:xfrm>
            <a:off x="102974" y="139403"/>
            <a:ext cx="11978327" cy="6578183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4801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5B96AC-091C-94E0-B210-60713F253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26" y="106212"/>
            <a:ext cx="11967995" cy="6637839"/>
          </a:xfrm>
        </p:spPr>
      </p:pic>
    </p:spTree>
    <p:extLst>
      <p:ext uri="{BB962C8B-B14F-4D97-AF65-F5344CB8AC3E}">
        <p14:creationId xmlns:p14="http://schemas.microsoft.com/office/powerpoint/2010/main" val="3987509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4D888A6-9893-4ED7-90A6-D2CDF89C0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495" t="-896" r="-934" b="-538"/>
          <a:stretch/>
        </p:blipFill>
        <p:spPr>
          <a:xfrm>
            <a:off x="161122" y="86606"/>
            <a:ext cx="12030878" cy="6627771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8905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13402" y="2765579"/>
            <a:ext cx="1932583" cy="3224893"/>
            <a:chOff x="0" y="0"/>
            <a:chExt cx="883036" cy="14735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83036" cy="1473519"/>
            </a:xfrm>
            <a:custGeom>
              <a:avLst/>
              <a:gdLst/>
              <a:ahLst/>
              <a:cxnLst/>
              <a:rect l="l" t="t" r="r" b="b"/>
              <a:pathLst>
                <a:path w="883036" h="1473519">
                  <a:moveTo>
                    <a:pt x="0" y="0"/>
                  </a:moveTo>
                  <a:lnTo>
                    <a:pt x="883036" y="0"/>
                  </a:lnTo>
                  <a:lnTo>
                    <a:pt x="883036" y="1473519"/>
                  </a:lnTo>
                  <a:lnTo>
                    <a:pt x="0" y="14735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5465" y="1940882"/>
            <a:ext cx="1150052" cy="1172378"/>
            <a:chOff x="0" y="0"/>
            <a:chExt cx="525482" cy="5356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25482" cy="535683"/>
            </a:xfrm>
            <a:custGeom>
              <a:avLst/>
              <a:gdLst/>
              <a:ahLst/>
              <a:cxnLst/>
              <a:rect l="l" t="t" r="r" b="b"/>
              <a:pathLst>
                <a:path w="525482" h="535683">
                  <a:moveTo>
                    <a:pt x="0" y="0"/>
                  </a:moveTo>
                  <a:lnTo>
                    <a:pt x="525482" y="0"/>
                  </a:lnTo>
                  <a:lnTo>
                    <a:pt x="525482" y="535683"/>
                  </a:lnTo>
                  <a:lnTo>
                    <a:pt x="0" y="535683"/>
                  </a:lnTo>
                  <a:close/>
                </a:path>
              </a:pathLst>
            </a:custGeom>
            <a:solidFill>
              <a:srgbClr val="7CCFF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31267" y="2793616"/>
            <a:ext cx="1932583" cy="3224893"/>
            <a:chOff x="0" y="0"/>
            <a:chExt cx="883036" cy="14735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3036" cy="1473519"/>
            </a:xfrm>
            <a:custGeom>
              <a:avLst/>
              <a:gdLst/>
              <a:ahLst/>
              <a:cxnLst/>
              <a:rect l="l" t="t" r="r" b="b"/>
              <a:pathLst>
                <a:path w="883036" h="1473519">
                  <a:moveTo>
                    <a:pt x="0" y="0"/>
                  </a:moveTo>
                  <a:lnTo>
                    <a:pt x="883036" y="0"/>
                  </a:lnTo>
                  <a:lnTo>
                    <a:pt x="883036" y="1473519"/>
                  </a:lnTo>
                  <a:lnTo>
                    <a:pt x="0" y="14735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122533" y="1912844"/>
            <a:ext cx="1150052" cy="1172378"/>
            <a:chOff x="0" y="0"/>
            <a:chExt cx="525482" cy="5356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5482" cy="535683"/>
            </a:xfrm>
            <a:custGeom>
              <a:avLst/>
              <a:gdLst/>
              <a:ahLst/>
              <a:cxnLst/>
              <a:rect l="l" t="t" r="r" b="b"/>
              <a:pathLst>
                <a:path w="525482" h="535683">
                  <a:moveTo>
                    <a:pt x="0" y="0"/>
                  </a:moveTo>
                  <a:lnTo>
                    <a:pt x="525482" y="0"/>
                  </a:lnTo>
                  <a:lnTo>
                    <a:pt x="525482" y="535683"/>
                  </a:lnTo>
                  <a:lnTo>
                    <a:pt x="0" y="535683"/>
                  </a:lnTo>
                  <a:close/>
                </a:path>
              </a:pathLst>
            </a:custGeom>
            <a:solidFill>
              <a:srgbClr val="EB723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43768" y="2765579"/>
            <a:ext cx="1932583" cy="3224893"/>
            <a:chOff x="0" y="0"/>
            <a:chExt cx="883036" cy="14735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3036" cy="1473519"/>
            </a:xfrm>
            <a:custGeom>
              <a:avLst/>
              <a:gdLst/>
              <a:ahLst/>
              <a:cxnLst/>
              <a:rect l="l" t="t" r="r" b="b"/>
              <a:pathLst>
                <a:path w="883036" h="1473519">
                  <a:moveTo>
                    <a:pt x="0" y="0"/>
                  </a:moveTo>
                  <a:lnTo>
                    <a:pt x="883036" y="0"/>
                  </a:lnTo>
                  <a:lnTo>
                    <a:pt x="883036" y="1473519"/>
                  </a:lnTo>
                  <a:lnTo>
                    <a:pt x="0" y="14735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17324" y="1914384"/>
            <a:ext cx="1150052" cy="1172378"/>
            <a:chOff x="0" y="0"/>
            <a:chExt cx="525482" cy="5356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5482" cy="535683"/>
            </a:xfrm>
            <a:custGeom>
              <a:avLst/>
              <a:gdLst/>
              <a:ahLst/>
              <a:cxnLst/>
              <a:rect l="l" t="t" r="r" b="b"/>
              <a:pathLst>
                <a:path w="525482" h="535683">
                  <a:moveTo>
                    <a:pt x="0" y="0"/>
                  </a:moveTo>
                  <a:lnTo>
                    <a:pt x="525482" y="0"/>
                  </a:lnTo>
                  <a:lnTo>
                    <a:pt x="525482" y="535683"/>
                  </a:lnTo>
                  <a:lnTo>
                    <a:pt x="0" y="535683"/>
                  </a:lnTo>
                  <a:close/>
                </a:path>
              </a:pathLst>
            </a:custGeom>
            <a:solidFill>
              <a:srgbClr val="83B28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520851" y="2768658"/>
            <a:ext cx="1932583" cy="3224893"/>
            <a:chOff x="0" y="0"/>
            <a:chExt cx="883036" cy="14735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83036" cy="1473519"/>
            </a:xfrm>
            <a:custGeom>
              <a:avLst/>
              <a:gdLst/>
              <a:ahLst/>
              <a:cxnLst/>
              <a:rect l="l" t="t" r="r" b="b"/>
              <a:pathLst>
                <a:path w="883036" h="1473519">
                  <a:moveTo>
                    <a:pt x="0" y="0"/>
                  </a:moveTo>
                  <a:lnTo>
                    <a:pt x="883036" y="0"/>
                  </a:lnTo>
                  <a:lnTo>
                    <a:pt x="883036" y="1473519"/>
                  </a:lnTo>
                  <a:lnTo>
                    <a:pt x="0" y="14735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912116" y="1887886"/>
            <a:ext cx="1150052" cy="1172378"/>
            <a:chOff x="0" y="0"/>
            <a:chExt cx="525482" cy="5356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25482" cy="535683"/>
            </a:xfrm>
            <a:custGeom>
              <a:avLst/>
              <a:gdLst/>
              <a:ahLst/>
              <a:cxnLst/>
              <a:rect l="l" t="t" r="r" b="b"/>
              <a:pathLst>
                <a:path w="525482" h="535683">
                  <a:moveTo>
                    <a:pt x="0" y="0"/>
                  </a:moveTo>
                  <a:lnTo>
                    <a:pt x="525482" y="0"/>
                  </a:lnTo>
                  <a:lnTo>
                    <a:pt x="525482" y="535683"/>
                  </a:lnTo>
                  <a:lnTo>
                    <a:pt x="0" y="535683"/>
                  </a:lnTo>
                  <a:close/>
                </a:path>
              </a:pathLst>
            </a:custGeom>
            <a:solidFill>
              <a:srgbClr val="FFCC7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AutoShape 20"/>
          <p:cNvSpPr/>
          <p:nvPr/>
        </p:nvSpPr>
        <p:spPr>
          <a:xfrm>
            <a:off x="334200" y="6038001"/>
            <a:ext cx="1932583" cy="0"/>
          </a:xfrm>
          <a:prstGeom prst="line">
            <a:avLst/>
          </a:prstGeom>
          <a:ln w="133350" cap="flat">
            <a:solidFill>
              <a:srgbClr val="7CCF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2735868" y="6038001"/>
            <a:ext cx="1932583" cy="0"/>
          </a:xfrm>
          <a:prstGeom prst="line">
            <a:avLst/>
          </a:prstGeom>
          <a:ln w="133350" cap="flat">
            <a:solidFill>
              <a:srgbClr val="EB72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5157401" y="6018509"/>
            <a:ext cx="1932583" cy="0"/>
          </a:xfrm>
          <a:prstGeom prst="line">
            <a:avLst/>
          </a:prstGeom>
          <a:ln w="133350" cap="flat">
            <a:solidFill>
              <a:srgbClr val="83B28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7520851" y="6034921"/>
            <a:ext cx="1932583" cy="0"/>
          </a:xfrm>
          <a:prstGeom prst="line">
            <a:avLst/>
          </a:prstGeom>
          <a:ln w="133350" cap="flat">
            <a:solidFill>
              <a:srgbClr val="FFCC7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9965082" y="2768658"/>
            <a:ext cx="1932583" cy="3224893"/>
            <a:chOff x="0" y="0"/>
            <a:chExt cx="883036" cy="147351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83036" cy="1473519"/>
            </a:xfrm>
            <a:custGeom>
              <a:avLst/>
              <a:gdLst/>
              <a:ahLst/>
              <a:cxnLst/>
              <a:rect l="l" t="t" r="r" b="b"/>
              <a:pathLst>
                <a:path w="883036" h="1473519">
                  <a:moveTo>
                    <a:pt x="0" y="0"/>
                  </a:moveTo>
                  <a:lnTo>
                    <a:pt x="883036" y="0"/>
                  </a:lnTo>
                  <a:lnTo>
                    <a:pt x="883036" y="1473519"/>
                  </a:lnTo>
                  <a:lnTo>
                    <a:pt x="0" y="14735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356347" y="1887886"/>
            <a:ext cx="1150052" cy="1172378"/>
            <a:chOff x="0" y="0"/>
            <a:chExt cx="525482" cy="53568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25482" cy="535683"/>
            </a:xfrm>
            <a:custGeom>
              <a:avLst/>
              <a:gdLst/>
              <a:ahLst/>
              <a:cxnLst/>
              <a:rect l="l" t="t" r="r" b="b"/>
              <a:pathLst>
                <a:path w="525482" h="535683">
                  <a:moveTo>
                    <a:pt x="0" y="0"/>
                  </a:moveTo>
                  <a:lnTo>
                    <a:pt x="525482" y="0"/>
                  </a:lnTo>
                  <a:lnTo>
                    <a:pt x="525482" y="535683"/>
                  </a:lnTo>
                  <a:lnTo>
                    <a:pt x="0" y="535683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AutoShape 28"/>
          <p:cNvSpPr/>
          <p:nvPr/>
        </p:nvSpPr>
        <p:spPr>
          <a:xfrm>
            <a:off x="9975301" y="6038001"/>
            <a:ext cx="1932583" cy="0"/>
          </a:xfrm>
          <a:prstGeom prst="line">
            <a:avLst/>
          </a:prstGeom>
          <a:ln w="133350" cap="flat">
            <a:solidFill>
              <a:srgbClr val="FFDE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7873627" y="1795883"/>
            <a:ext cx="1294179" cy="1226326"/>
          </a:xfrm>
          <a:custGeom>
            <a:avLst/>
            <a:gdLst/>
            <a:ahLst/>
            <a:cxnLst/>
            <a:rect l="l" t="t" r="r" b="b"/>
            <a:pathLst>
              <a:path w="1941268" h="1839489">
                <a:moveTo>
                  <a:pt x="0" y="0"/>
                </a:moveTo>
                <a:lnTo>
                  <a:pt x="1941268" y="0"/>
                </a:lnTo>
                <a:lnTo>
                  <a:pt x="1941268" y="1839489"/>
                </a:lnTo>
                <a:lnTo>
                  <a:pt x="0" y="183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64" b="-95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10370738" y="1900938"/>
            <a:ext cx="1121271" cy="1121271"/>
          </a:xfrm>
          <a:custGeom>
            <a:avLst/>
            <a:gdLst/>
            <a:ahLst/>
            <a:cxnLst/>
            <a:rect l="l" t="t" r="r" b="b"/>
            <a:pathLst>
              <a:path w="1681906" h="1681906">
                <a:moveTo>
                  <a:pt x="0" y="0"/>
                </a:moveTo>
                <a:lnTo>
                  <a:pt x="1681905" y="0"/>
                </a:lnTo>
                <a:lnTo>
                  <a:pt x="1681905" y="1681906"/>
                </a:lnTo>
                <a:lnTo>
                  <a:pt x="0" y="1681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5413263" y="1880179"/>
            <a:ext cx="1358176" cy="1293783"/>
          </a:xfrm>
          <a:custGeom>
            <a:avLst/>
            <a:gdLst/>
            <a:ahLst/>
            <a:cxnLst/>
            <a:rect l="l" t="t" r="r" b="b"/>
            <a:pathLst>
              <a:path w="2037264" h="1940674">
                <a:moveTo>
                  <a:pt x="0" y="0"/>
                </a:moveTo>
                <a:lnTo>
                  <a:pt x="2037264" y="0"/>
                </a:lnTo>
                <a:lnTo>
                  <a:pt x="2037264" y="1940675"/>
                </a:lnTo>
                <a:lnTo>
                  <a:pt x="0" y="194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32" r="-2370" b="-37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3107284" y="1912844"/>
            <a:ext cx="1198284" cy="1198284"/>
          </a:xfrm>
          <a:custGeom>
            <a:avLst/>
            <a:gdLst/>
            <a:ahLst/>
            <a:cxnLst/>
            <a:rect l="l" t="t" r="r" b="b"/>
            <a:pathLst>
              <a:path w="1797426" h="1797426">
                <a:moveTo>
                  <a:pt x="0" y="0"/>
                </a:moveTo>
                <a:lnTo>
                  <a:pt x="1797425" y="0"/>
                </a:lnTo>
                <a:lnTo>
                  <a:pt x="1797425" y="1797426"/>
                </a:lnTo>
                <a:lnTo>
                  <a:pt x="0" y="17974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755132" y="1958893"/>
            <a:ext cx="1106186" cy="1152235"/>
          </a:xfrm>
          <a:custGeom>
            <a:avLst/>
            <a:gdLst/>
            <a:ahLst/>
            <a:cxnLst/>
            <a:rect l="l" t="t" r="r" b="b"/>
            <a:pathLst>
              <a:path w="1659279" h="1728352">
                <a:moveTo>
                  <a:pt x="0" y="0"/>
                </a:moveTo>
                <a:lnTo>
                  <a:pt x="1659278" y="0"/>
                </a:lnTo>
                <a:lnTo>
                  <a:pt x="1659278" y="1728353"/>
                </a:lnTo>
                <a:lnTo>
                  <a:pt x="0" y="1728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81" r="-20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391499" y="256721"/>
            <a:ext cx="2022680" cy="1347611"/>
          </a:xfrm>
          <a:custGeom>
            <a:avLst/>
            <a:gdLst/>
            <a:ahLst/>
            <a:cxnLst/>
            <a:rect l="l" t="t" r="r" b="b"/>
            <a:pathLst>
              <a:path w="3034020" h="2021416">
                <a:moveTo>
                  <a:pt x="0" y="0"/>
                </a:moveTo>
                <a:lnTo>
                  <a:pt x="3034020" y="0"/>
                </a:lnTo>
                <a:lnTo>
                  <a:pt x="3034020" y="2021416"/>
                </a:lnTo>
                <a:lnTo>
                  <a:pt x="0" y="2021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4157911" y="509746"/>
            <a:ext cx="5006107" cy="596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610"/>
              </a:lnSpc>
            </a:pPr>
            <a:r>
              <a:rPr lang="en-US" sz="4800" b="1" dirty="0">
                <a:solidFill>
                  <a:srgbClr val="002060"/>
                </a:solidFill>
                <a:latin typeface="Comic Sans MS"/>
                <a:ea typeface="Glacial Indifference Bold"/>
                <a:cs typeface="Glacial Indifference Bold"/>
                <a:sym typeface="Glacial Indifference Bold"/>
              </a:rPr>
              <a:t>Summary</a:t>
            </a:r>
            <a:endParaRPr lang="en-US" sz="4800" b="1" dirty="0">
              <a:solidFill>
                <a:srgbClr val="002060"/>
              </a:solidFill>
              <a:latin typeface="Comic Sans MS"/>
              <a:ea typeface="Glacial Indifference Bold"/>
              <a:cs typeface="Glacial Indifference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56637" y="3168259"/>
            <a:ext cx="646111" cy="444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2603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91499" y="3810835"/>
            <a:ext cx="1776387" cy="1672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7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Glacial Indifference"/>
                <a:cs typeface="Glacial Indifference"/>
                <a:sym typeface="Glacial Indifference"/>
              </a:rPr>
              <a:t>Standardized and cleaned historical colonial waterbird data across Atlantic Flyway states.</a:t>
            </a:r>
            <a:endParaRPr lang="en-US" sz="1600" dirty="0">
              <a:solidFill>
                <a:srgbClr val="000000"/>
              </a:solidFill>
              <a:latin typeface="Comic Sans MS"/>
              <a:ea typeface="Glacial Indifference"/>
              <a:cs typeface="Glacial Indifference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3374503" y="3168259"/>
            <a:ext cx="646111" cy="444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2603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813966" y="3810835"/>
            <a:ext cx="1776387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175"/>
              </a:lnSpc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Glacial Indifference"/>
                <a:cs typeface="Glacial Indifference"/>
                <a:sym typeface="Glacial Indifference"/>
              </a:rPr>
              <a:t>  Resolved missing, inconsistent, and outdated entries to improve data accuracy.</a:t>
            </a:r>
            <a:endParaRPr lang="en-US" sz="1600" dirty="0">
              <a:solidFill>
                <a:srgbClr val="000000"/>
              </a:solidFill>
              <a:latin typeface="Comic Sans MS"/>
              <a:ea typeface="Glacial Indifference"/>
              <a:cs typeface="Glacial Indifference"/>
            </a:endParaRPr>
          </a:p>
          <a:p>
            <a:pPr algn="ctr">
              <a:lnSpc>
                <a:spcPts val="1615"/>
              </a:lnSpc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  <a:latin typeface="Comic Sans MS"/>
              <a:ea typeface="Glacial Indifference"/>
              <a:cs typeface="Glacial Indifference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5769295" y="3168259"/>
            <a:ext cx="646111" cy="444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2603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204157" y="3778450"/>
            <a:ext cx="1776387" cy="1954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17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Glacial Indifference"/>
                <a:cs typeface="Glacial Indifference"/>
                <a:sym typeface="Glacial Indifference"/>
              </a:rPr>
              <a:t>Flagged and documented records for biologist review using structured criteria.</a:t>
            </a:r>
            <a:endParaRPr lang="en-US" sz="1600" dirty="0">
              <a:solidFill>
                <a:srgbClr val="000000"/>
              </a:solidFill>
              <a:latin typeface="Comic Sans MS"/>
              <a:ea typeface="Glacial Indifference"/>
              <a:cs typeface="Glacial Indifference"/>
            </a:endParaRPr>
          </a:p>
          <a:p>
            <a:pPr algn="ctr">
              <a:lnSpc>
                <a:spcPts val="2175"/>
              </a:lnSpc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  <a:latin typeface="Comic Sans MS"/>
              <a:ea typeface="Glacial Indifference"/>
              <a:cs typeface="Glacial Indifference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8164087" y="3168259"/>
            <a:ext cx="646111" cy="444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2603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04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598949" y="3778450"/>
            <a:ext cx="1776387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17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Glacial Indifference"/>
                <a:cs typeface="Glacial Indifference"/>
                <a:sym typeface="Glacial Indifference"/>
              </a:rPr>
              <a:t>Developed two interactive Tableau dashboards to explore population trends and colony-level insights.</a:t>
            </a:r>
            <a:endParaRPr lang="en-US" sz="1600" dirty="0">
              <a:solidFill>
                <a:srgbClr val="000000"/>
              </a:solidFill>
              <a:latin typeface="Comic Sans MS"/>
              <a:ea typeface="Glacial Indifference"/>
              <a:cs typeface="Glacial Indifference"/>
            </a:endParaRPr>
          </a:p>
          <a:p>
            <a:pPr algn="ctr">
              <a:lnSpc>
                <a:spcPts val="1615"/>
              </a:lnSpc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  <a:latin typeface="Comic Sans MS"/>
              <a:ea typeface="Glacial Indifference"/>
              <a:cs typeface="Glacial Indifference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618537" y="3181321"/>
            <a:ext cx="646111" cy="444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46"/>
              </a:lnSpc>
              <a:spcBef>
                <a:spcPct val="0"/>
              </a:spcBef>
            </a:pPr>
            <a:r>
              <a:rPr lang="en-US" sz="2603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05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043179" y="3778450"/>
            <a:ext cx="1776387" cy="2103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175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Comic Sans MS"/>
                <a:ea typeface="Glacial Indifference"/>
                <a:cs typeface="Glacial Indifference"/>
                <a:sym typeface="Glacial Indifference"/>
              </a:rPr>
              <a:t>Outputs support data-driven conservation efforts and guide future survey enhancements.</a:t>
            </a:r>
            <a:endParaRPr lang="en-US" sz="1600" dirty="0">
              <a:solidFill>
                <a:srgbClr val="000000"/>
              </a:solidFill>
              <a:latin typeface="Comic Sans MS"/>
              <a:ea typeface="Glacial Indifference"/>
              <a:cs typeface="Glacial Indifference"/>
            </a:endParaRPr>
          </a:p>
          <a:p>
            <a:pPr algn="ctr">
              <a:lnSpc>
                <a:spcPts val="1615"/>
              </a:lnSpc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  <a:latin typeface="Comic Sans MS"/>
              <a:ea typeface="Glacial Indifference"/>
              <a:cs typeface="Glacial Indifference"/>
            </a:endParaRPr>
          </a:p>
          <a:p>
            <a:pPr algn="ctr">
              <a:lnSpc>
                <a:spcPts val="1615"/>
              </a:lnSpc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  <a:latin typeface="Comic Sans MS"/>
              <a:ea typeface="Glacial Indifference"/>
              <a:cs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997260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216126" y="3858400"/>
            <a:ext cx="2202500" cy="2207024"/>
            <a:chOff x="0" y="0"/>
            <a:chExt cx="735945" cy="8985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5945" cy="898583"/>
            </a:xfrm>
            <a:custGeom>
              <a:avLst/>
              <a:gdLst/>
              <a:ahLst/>
              <a:cxnLst/>
              <a:rect l="l" t="t" r="r" b="b"/>
              <a:pathLst>
                <a:path w="735945" h="898583">
                  <a:moveTo>
                    <a:pt x="45596" y="0"/>
                  </a:moveTo>
                  <a:lnTo>
                    <a:pt x="690349" y="0"/>
                  </a:lnTo>
                  <a:cubicBezTo>
                    <a:pt x="702442" y="0"/>
                    <a:pt x="714040" y="4804"/>
                    <a:pt x="722591" y="13355"/>
                  </a:cubicBezTo>
                  <a:cubicBezTo>
                    <a:pt x="731142" y="21906"/>
                    <a:pt x="735945" y="33503"/>
                    <a:pt x="735945" y="45596"/>
                  </a:cubicBezTo>
                  <a:lnTo>
                    <a:pt x="735945" y="852986"/>
                  </a:lnTo>
                  <a:cubicBezTo>
                    <a:pt x="735945" y="878168"/>
                    <a:pt x="715531" y="898583"/>
                    <a:pt x="690349" y="898583"/>
                  </a:cubicBezTo>
                  <a:lnTo>
                    <a:pt x="45596" y="898583"/>
                  </a:lnTo>
                  <a:cubicBezTo>
                    <a:pt x="20414" y="898583"/>
                    <a:pt x="0" y="878168"/>
                    <a:pt x="0" y="852986"/>
                  </a:cubicBezTo>
                  <a:lnTo>
                    <a:pt x="0" y="45596"/>
                  </a:lnTo>
                  <a:cubicBezTo>
                    <a:pt x="0" y="20414"/>
                    <a:pt x="20414" y="0"/>
                    <a:pt x="45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735945" cy="8795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20"/>
                </a:lnSpc>
              </a:pPr>
              <a:endParaRPr sz="8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85974" y="3858400"/>
            <a:ext cx="2202500" cy="2207024"/>
            <a:chOff x="0" y="0"/>
            <a:chExt cx="735945" cy="8985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5945" cy="898583"/>
            </a:xfrm>
            <a:custGeom>
              <a:avLst/>
              <a:gdLst/>
              <a:ahLst/>
              <a:cxnLst/>
              <a:rect l="l" t="t" r="r" b="b"/>
              <a:pathLst>
                <a:path w="735945" h="898583">
                  <a:moveTo>
                    <a:pt x="45596" y="0"/>
                  </a:moveTo>
                  <a:lnTo>
                    <a:pt x="690349" y="0"/>
                  </a:lnTo>
                  <a:cubicBezTo>
                    <a:pt x="702442" y="0"/>
                    <a:pt x="714040" y="4804"/>
                    <a:pt x="722591" y="13355"/>
                  </a:cubicBezTo>
                  <a:cubicBezTo>
                    <a:pt x="731142" y="21906"/>
                    <a:pt x="735945" y="33503"/>
                    <a:pt x="735945" y="45596"/>
                  </a:cubicBezTo>
                  <a:lnTo>
                    <a:pt x="735945" y="852986"/>
                  </a:lnTo>
                  <a:cubicBezTo>
                    <a:pt x="735945" y="878168"/>
                    <a:pt x="715531" y="898583"/>
                    <a:pt x="690349" y="898583"/>
                  </a:cubicBezTo>
                  <a:lnTo>
                    <a:pt x="45596" y="898583"/>
                  </a:lnTo>
                  <a:cubicBezTo>
                    <a:pt x="20414" y="898583"/>
                    <a:pt x="0" y="878168"/>
                    <a:pt x="0" y="852986"/>
                  </a:cubicBezTo>
                  <a:lnTo>
                    <a:pt x="0" y="45596"/>
                  </a:lnTo>
                  <a:cubicBezTo>
                    <a:pt x="0" y="20414"/>
                    <a:pt x="20414" y="0"/>
                    <a:pt x="45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735945" cy="8795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20"/>
                </a:lnSpc>
              </a:pPr>
              <a:endParaRPr sz="8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4437" y="3477106"/>
            <a:ext cx="1712608" cy="839473"/>
            <a:chOff x="0" y="0"/>
            <a:chExt cx="572704" cy="3415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72704" cy="341542"/>
            </a:xfrm>
            <a:custGeom>
              <a:avLst/>
              <a:gdLst/>
              <a:ahLst/>
              <a:cxnLst/>
              <a:rect l="l" t="t" r="r" b="b"/>
              <a:pathLst>
                <a:path w="572704" h="341542">
                  <a:moveTo>
                    <a:pt x="70311" y="0"/>
                  </a:moveTo>
                  <a:lnTo>
                    <a:pt x="502392" y="0"/>
                  </a:lnTo>
                  <a:cubicBezTo>
                    <a:pt x="541224" y="0"/>
                    <a:pt x="572704" y="31479"/>
                    <a:pt x="572704" y="70311"/>
                  </a:cubicBezTo>
                  <a:lnTo>
                    <a:pt x="572704" y="271231"/>
                  </a:lnTo>
                  <a:cubicBezTo>
                    <a:pt x="572704" y="310063"/>
                    <a:pt x="541224" y="341542"/>
                    <a:pt x="502392" y="341542"/>
                  </a:cubicBezTo>
                  <a:lnTo>
                    <a:pt x="70311" y="341542"/>
                  </a:lnTo>
                  <a:cubicBezTo>
                    <a:pt x="31479" y="341542"/>
                    <a:pt x="0" y="310063"/>
                    <a:pt x="0" y="271231"/>
                  </a:cubicBezTo>
                  <a:lnTo>
                    <a:pt x="0" y="70311"/>
                  </a:lnTo>
                  <a:cubicBezTo>
                    <a:pt x="0" y="31479"/>
                    <a:pt x="31479" y="0"/>
                    <a:pt x="70311" y="0"/>
                  </a:cubicBezTo>
                  <a:close/>
                </a:path>
              </a:pathLst>
            </a:custGeom>
            <a:solidFill>
              <a:srgbClr val="6E64EC"/>
            </a:solidFill>
            <a:ln w="19050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572704" cy="3796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83"/>
                </a:lnSpc>
              </a:pPr>
              <a:endParaRPr sz="8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74285" y="3477106"/>
            <a:ext cx="1712608" cy="839473"/>
            <a:chOff x="0" y="0"/>
            <a:chExt cx="572704" cy="34154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2704" cy="341542"/>
            </a:xfrm>
            <a:custGeom>
              <a:avLst/>
              <a:gdLst/>
              <a:ahLst/>
              <a:cxnLst/>
              <a:rect l="l" t="t" r="r" b="b"/>
              <a:pathLst>
                <a:path w="572704" h="341542">
                  <a:moveTo>
                    <a:pt x="70311" y="0"/>
                  </a:moveTo>
                  <a:lnTo>
                    <a:pt x="502392" y="0"/>
                  </a:lnTo>
                  <a:cubicBezTo>
                    <a:pt x="541224" y="0"/>
                    <a:pt x="572704" y="31479"/>
                    <a:pt x="572704" y="70311"/>
                  </a:cubicBezTo>
                  <a:lnTo>
                    <a:pt x="572704" y="271231"/>
                  </a:lnTo>
                  <a:cubicBezTo>
                    <a:pt x="572704" y="310063"/>
                    <a:pt x="541224" y="341542"/>
                    <a:pt x="502392" y="341542"/>
                  </a:cubicBezTo>
                  <a:lnTo>
                    <a:pt x="70311" y="341542"/>
                  </a:lnTo>
                  <a:cubicBezTo>
                    <a:pt x="31479" y="341542"/>
                    <a:pt x="0" y="310063"/>
                    <a:pt x="0" y="271231"/>
                  </a:cubicBezTo>
                  <a:lnTo>
                    <a:pt x="0" y="70311"/>
                  </a:lnTo>
                  <a:cubicBezTo>
                    <a:pt x="0" y="31479"/>
                    <a:pt x="31479" y="0"/>
                    <a:pt x="70311" y="0"/>
                  </a:cubicBezTo>
                  <a:close/>
                </a:path>
              </a:pathLst>
            </a:custGeom>
            <a:solidFill>
              <a:srgbClr val="C3EC90"/>
            </a:solidFill>
            <a:ln w="19050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72704" cy="3796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83"/>
                </a:lnSpc>
              </a:pPr>
              <a:endParaRPr sz="800"/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6216" y="2851129"/>
            <a:ext cx="12180090" cy="67008"/>
          </a:xfrm>
          <a:prstGeom prst="line">
            <a:avLst/>
          </a:prstGeom>
          <a:ln w="19050" cap="flat">
            <a:solidFill>
              <a:srgbClr val="363178"/>
            </a:solidFill>
            <a:prstDash val="solid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grpSp>
        <p:nvGrpSpPr>
          <p:cNvPr id="16" name="Group 16"/>
          <p:cNvGrpSpPr/>
          <p:nvPr/>
        </p:nvGrpSpPr>
        <p:grpSpPr>
          <a:xfrm>
            <a:off x="711238" y="2526355"/>
            <a:ext cx="913654" cy="74889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E64EC"/>
            </a:solidFill>
            <a:ln w="19050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85"/>
                </a:lnSpc>
              </a:pPr>
              <a:endParaRPr sz="8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881086" y="2526355"/>
            <a:ext cx="913654" cy="7488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EC90"/>
            </a:solidFill>
            <a:ln w="19050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85"/>
                </a:lnSpc>
              </a:pPr>
              <a:endParaRPr sz="80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555822" y="3858400"/>
            <a:ext cx="2202500" cy="2207024"/>
            <a:chOff x="0" y="0"/>
            <a:chExt cx="735945" cy="8985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35945" cy="898583"/>
            </a:xfrm>
            <a:custGeom>
              <a:avLst/>
              <a:gdLst/>
              <a:ahLst/>
              <a:cxnLst/>
              <a:rect l="l" t="t" r="r" b="b"/>
              <a:pathLst>
                <a:path w="735945" h="898583">
                  <a:moveTo>
                    <a:pt x="45596" y="0"/>
                  </a:moveTo>
                  <a:lnTo>
                    <a:pt x="690349" y="0"/>
                  </a:lnTo>
                  <a:cubicBezTo>
                    <a:pt x="702442" y="0"/>
                    <a:pt x="714040" y="4804"/>
                    <a:pt x="722591" y="13355"/>
                  </a:cubicBezTo>
                  <a:cubicBezTo>
                    <a:pt x="731142" y="21906"/>
                    <a:pt x="735945" y="33503"/>
                    <a:pt x="735945" y="45596"/>
                  </a:cubicBezTo>
                  <a:lnTo>
                    <a:pt x="735945" y="852986"/>
                  </a:lnTo>
                  <a:cubicBezTo>
                    <a:pt x="735945" y="878168"/>
                    <a:pt x="715531" y="898583"/>
                    <a:pt x="690349" y="898583"/>
                  </a:cubicBezTo>
                  <a:lnTo>
                    <a:pt x="45596" y="898583"/>
                  </a:lnTo>
                  <a:cubicBezTo>
                    <a:pt x="20414" y="898583"/>
                    <a:pt x="0" y="878168"/>
                    <a:pt x="0" y="852986"/>
                  </a:cubicBezTo>
                  <a:lnTo>
                    <a:pt x="0" y="45596"/>
                  </a:lnTo>
                  <a:cubicBezTo>
                    <a:pt x="0" y="20414"/>
                    <a:pt x="20414" y="0"/>
                    <a:pt x="45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735945" cy="8795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20"/>
                </a:lnSpc>
              </a:pPr>
              <a:endParaRPr sz="80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744132" y="3477106"/>
            <a:ext cx="1712608" cy="839473"/>
            <a:chOff x="0" y="0"/>
            <a:chExt cx="572704" cy="34154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72704" cy="341542"/>
            </a:xfrm>
            <a:custGeom>
              <a:avLst/>
              <a:gdLst/>
              <a:ahLst/>
              <a:cxnLst/>
              <a:rect l="l" t="t" r="r" b="b"/>
              <a:pathLst>
                <a:path w="572704" h="341542">
                  <a:moveTo>
                    <a:pt x="70311" y="0"/>
                  </a:moveTo>
                  <a:lnTo>
                    <a:pt x="502392" y="0"/>
                  </a:lnTo>
                  <a:cubicBezTo>
                    <a:pt x="541224" y="0"/>
                    <a:pt x="572704" y="31479"/>
                    <a:pt x="572704" y="70311"/>
                  </a:cubicBezTo>
                  <a:lnTo>
                    <a:pt x="572704" y="271231"/>
                  </a:lnTo>
                  <a:cubicBezTo>
                    <a:pt x="572704" y="310063"/>
                    <a:pt x="541224" y="341542"/>
                    <a:pt x="502392" y="341542"/>
                  </a:cubicBezTo>
                  <a:lnTo>
                    <a:pt x="70311" y="341542"/>
                  </a:lnTo>
                  <a:cubicBezTo>
                    <a:pt x="31479" y="341542"/>
                    <a:pt x="0" y="310063"/>
                    <a:pt x="0" y="271231"/>
                  </a:cubicBezTo>
                  <a:lnTo>
                    <a:pt x="0" y="70311"/>
                  </a:lnTo>
                  <a:cubicBezTo>
                    <a:pt x="0" y="31479"/>
                    <a:pt x="31479" y="0"/>
                    <a:pt x="70311" y="0"/>
                  </a:cubicBezTo>
                  <a:close/>
                </a:path>
              </a:pathLst>
            </a:custGeom>
            <a:solidFill>
              <a:srgbClr val="FFC158"/>
            </a:solidFill>
            <a:ln w="19050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72704" cy="3796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83"/>
                </a:lnSpc>
              </a:pPr>
              <a:endParaRPr sz="8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050933" y="2526355"/>
            <a:ext cx="913654" cy="74889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58"/>
            </a:solidFill>
            <a:ln w="19050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85"/>
                </a:lnSpc>
              </a:pPr>
              <a:endParaRPr sz="80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725669" y="3858400"/>
            <a:ext cx="2202500" cy="2207024"/>
            <a:chOff x="0" y="0"/>
            <a:chExt cx="735945" cy="89858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35945" cy="898583"/>
            </a:xfrm>
            <a:custGeom>
              <a:avLst/>
              <a:gdLst/>
              <a:ahLst/>
              <a:cxnLst/>
              <a:rect l="l" t="t" r="r" b="b"/>
              <a:pathLst>
                <a:path w="735945" h="898583">
                  <a:moveTo>
                    <a:pt x="45596" y="0"/>
                  </a:moveTo>
                  <a:lnTo>
                    <a:pt x="690349" y="0"/>
                  </a:lnTo>
                  <a:cubicBezTo>
                    <a:pt x="702442" y="0"/>
                    <a:pt x="714040" y="4804"/>
                    <a:pt x="722591" y="13355"/>
                  </a:cubicBezTo>
                  <a:cubicBezTo>
                    <a:pt x="731142" y="21906"/>
                    <a:pt x="735945" y="33503"/>
                    <a:pt x="735945" y="45596"/>
                  </a:cubicBezTo>
                  <a:lnTo>
                    <a:pt x="735945" y="852986"/>
                  </a:lnTo>
                  <a:cubicBezTo>
                    <a:pt x="735945" y="878168"/>
                    <a:pt x="715531" y="898583"/>
                    <a:pt x="690349" y="898583"/>
                  </a:cubicBezTo>
                  <a:lnTo>
                    <a:pt x="45596" y="898583"/>
                  </a:lnTo>
                  <a:cubicBezTo>
                    <a:pt x="20414" y="898583"/>
                    <a:pt x="0" y="878168"/>
                    <a:pt x="0" y="852986"/>
                  </a:cubicBezTo>
                  <a:lnTo>
                    <a:pt x="0" y="45596"/>
                  </a:lnTo>
                  <a:cubicBezTo>
                    <a:pt x="0" y="20414"/>
                    <a:pt x="20414" y="0"/>
                    <a:pt x="45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9050"/>
              <a:ext cx="735945" cy="8795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20"/>
                </a:lnSpc>
              </a:pPr>
              <a:endParaRPr sz="800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913980" y="3477106"/>
            <a:ext cx="1712608" cy="839473"/>
            <a:chOff x="0" y="0"/>
            <a:chExt cx="572704" cy="34154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72704" cy="341542"/>
            </a:xfrm>
            <a:custGeom>
              <a:avLst/>
              <a:gdLst/>
              <a:ahLst/>
              <a:cxnLst/>
              <a:rect l="l" t="t" r="r" b="b"/>
              <a:pathLst>
                <a:path w="572704" h="341542">
                  <a:moveTo>
                    <a:pt x="70311" y="0"/>
                  </a:moveTo>
                  <a:lnTo>
                    <a:pt x="502392" y="0"/>
                  </a:lnTo>
                  <a:cubicBezTo>
                    <a:pt x="541224" y="0"/>
                    <a:pt x="572704" y="31479"/>
                    <a:pt x="572704" y="70311"/>
                  </a:cubicBezTo>
                  <a:lnTo>
                    <a:pt x="572704" y="271231"/>
                  </a:lnTo>
                  <a:cubicBezTo>
                    <a:pt x="572704" y="310063"/>
                    <a:pt x="541224" y="341542"/>
                    <a:pt x="502392" y="341542"/>
                  </a:cubicBezTo>
                  <a:lnTo>
                    <a:pt x="70311" y="341542"/>
                  </a:lnTo>
                  <a:cubicBezTo>
                    <a:pt x="31479" y="341542"/>
                    <a:pt x="0" y="310063"/>
                    <a:pt x="0" y="271231"/>
                  </a:cubicBezTo>
                  <a:lnTo>
                    <a:pt x="0" y="70311"/>
                  </a:lnTo>
                  <a:cubicBezTo>
                    <a:pt x="0" y="31479"/>
                    <a:pt x="31479" y="0"/>
                    <a:pt x="70311" y="0"/>
                  </a:cubicBezTo>
                  <a:close/>
                </a:path>
              </a:pathLst>
            </a:custGeom>
            <a:solidFill>
              <a:srgbClr val="EE6363"/>
            </a:solidFill>
            <a:ln w="19050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572704" cy="3796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83"/>
                </a:lnSpc>
              </a:pPr>
              <a:endParaRPr sz="800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220781" y="2526355"/>
            <a:ext cx="913654" cy="748898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6363"/>
            </a:solidFill>
            <a:ln w="19050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85"/>
                </a:lnSpc>
              </a:pPr>
              <a:endParaRPr sz="800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8895517" y="3858400"/>
            <a:ext cx="2202500" cy="2207024"/>
            <a:chOff x="0" y="0"/>
            <a:chExt cx="735945" cy="89858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35945" cy="898583"/>
            </a:xfrm>
            <a:custGeom>
              <a:avLst/>
              <a:gdLst/>
              <a:ahLst/>
              <a:cxnLst/>
              <a:rect l="l" t="t" r="r" b="b"/>
              <a:pathLst>
                <a:path w="735945" h="898583">
                  <a:moveTo>
                    <a:pt x="45596" y="0"/>
                  </a:moveTo>
                  <a:lnTo>
                    <a:pt x="690349" y="0"/>
                  </a:lnTo>
                  <a:cubicBezTo>
                    <a:pt x="702442" y="0"/>
                    <a:pt x="714040" y="4804"/>
                    <a:pt x="722591" y="13355"/>
                  </a:cubicBezTo>
                  <a:cubicBezTo>
                    <a:pt x="731142" y="21906"/>
                    <a:pt x="735945" y="33503"/>
                    <a:pt x="735945" y="45596"/>
                  </a:cubicBezTo>
                  <a:lnTo>
                    <a:pt x="735945" y="852986"/>
                  </a:lnTo>
                  <a:cubicBezTo>
                    <a:pt x="735945" y="878168"/>
                    <a:pt x="715531" y="898583"/>
                    <a:pt x="690349" y="898583"/>
                  </a:cubicBezTo>
                  <a:lnTo>
                    <a:pt x="45596" y="898583"/>
                  </a:lnTo>
                  <a:cubicBezTo>
                    <a:pt x="20414" y="898583"/>
                    <a:pt x="0" y="878168"/>
                    <a:pt x="0" y="852986"/>
                  </a:cubicBezTo>
                  <a:lnTo>
                    <a:pt x="0" y="45596"/>
                  </a:lnTo>
                  <a:cubicBezTo>
                    <a:pt x="0" y="20414"/>
                    <a:pt x="20414" y="0"/>
                    <a:pt x="45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19050"/>
              <a:ext cx="735945" cy="8795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20"/>
                </a:lnSpc>
              </a:pPr>
              <a:endParaRPr sz="800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9083828" y="3477106"/>
            <a:ext cx="1712608" cy="839473"/>
            <a:chOff x="0" y="0"/>
            <a:chExt cx="572704" cy="34154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72704" cy="341542"/>
            </a:xfrm>
            <a:custGeom>
              <a:avLst/>
              <a:gdLst/>
              <a:ahLst/>
              <a:cxnLst/>
              <a:rect l="l" t="t" r="r" b="b"/>
              <a:pathLst>
                <a:path w="572704" h="341542">
                  <a:moveTo>
                    <a:pt x="70311" y="0"/>
                  </a:moveTo>
                  <a:lnTo>
                    <a:pt x="502392" y="0"/>
                  </a:lnTo>
                  <a:cubicBezTo>
                    <a:pt x="541224" y="0"/>
                    <a:pt x="572704" y="31479"/>
                    <a:pt x="572704" y="70311"/>
                  </a:cubicBezTo>
                  <a:lnTo>
                    <a:pt x="572704" y="271231"/>
                  </a:lnTo>
                  <a:cubicBezTo>
                    <a:pt x="572704" y="310063"/>
                    <a:pt x="541224" y="341542"/>
                    <a:pt x="502392" y="341542"/>
                  </a:cubicBezTo>
                  <a:lnTo>
                    <a:pt x="70311" y="341542"/>
                  </a:lnTo>
                  <a:cubicBezTo>
                    <a:pt x="31479" y="341542"/>
                    <a:pt x="0" y="310063"/>
                    <a:pt x="0" y="271231"/>
                  </a:cubicBezTo>
                  <a:lnTo>
                    <a:pt x="0" y="70311"/>
                  </a:lnTo>
                  <a:cubicBezTo>
                    <a:pt x="0" y="31479"/>
                    <a:pt x="31479" y="0"/>
                    <a:pt x="70311" y="0"/>
                  </a:cubicBezTo>
                  <a:close/>
                </a:path>
              </a:pathLst>
            </a:custGeom>
            <a:solidFill>
              <a:srgbClr val="59D2EC"/>
            </a:solidFill>
            <a:ln w="19050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572704" cy="379642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83"/>
                </a:lnSpc>
              </a:pPr>
              <a:endParaRPr sz="800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390629" y="2526355"/>
            <a:ext cx="913654" cy="748898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D2EC"/>
            </a:solidFill>
            <a:ln w="19050" cap="sq">
              <a:solidFill>
                <a:srgbClr val="363178"/>
              </a:solidFill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385"/>
                </a:lnSpc>
              </a:pPr>
              <a:endParaRPr sz="800"/>
            </a:p>
          </p:txBody>
        </p:sp>
      </p:grpSp>
      <p:sp>
        <p:nvSpPr>
          <p:cNvPr id="49" name="Freeform 49"/>
          <p:cNvSpPr/>
          <p:nvPr/>
        </p:nvSpPr>
        <p:spPr>
          <a:xfrm>
            <a:off x="634072" y="2469663"/>
            <a:ext cx="1013054" cy="838000"/>
          </a:xfrm>
          <a:custGeom>
            <a:avLst/>
            <a:gdLst/>
            <a:ahLst/>
            <a:cxnLst/>
            <a:rect l="l" t="t" r="r" b="b"/>
            <a:pathLst>
              <a:path w="1179771" h="1179771">
                <a:moveTo>
                  <a:pt x="0" y="0"/>
                </a:moveTo>
                <a:lnTo>
                  <a:pt x="1179771" y="0"/>
                </a:lnTo>
                <a:lnTo>
                  <a:pt x="1179771" y="1179771"/>
                </a:lnTo>
                <a:lnTo>
                  <a:pt x="0" y="1179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50" name="Freeform 50"/>
          <p:cNvSpPr/>
          <p:nvPr/>
        </p:nvSpPr>
        <p:spPr>
          <a:xfrm>
            <a:off x="2776229" y="2420679"/>
            <a:ext cx="1186789" cy="980843"/>
          </a:xfrm>
          <a:custGeom>
            <a:avLst/>
            <a:gdLst/>
            <a:ahLst/>
            <a:cxnLst/>
            <a:rect l="l" t="t" r="r" b="b"/>
            <a:pathLst>
              <a:path w="1378590" h="1378590">
                <a:moveTo>
                  <a:pt x="0" y="0"/>
                </a:moveTo>
                <a:lnTo>
                  <a:pt x="1378589" y="0"/>
                </a:lnTo>
                <a:lnTo>
                  <a:pt x="1378589" y="1378590"/>
                </a:lnTo>
                <a:lnTo>
                  <a:pt x="0" y="13785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51" name="Freeform 51"/>
          <p:cNvSpPr/>
          <p:nvPr/>
        </p:nvSpPr>
        <p:spPr>
          <a:xfrm>
            <a:off x="4949599" y="2429362"/>
            <a:ext cx="1178106" cy="961863"/>
          </a:xfrm>
          <a:custGeom>
            <a:avLst/>
            <a:gdLst/>
            <a:ahLst/>
            <a:cxnLst/>
            <a:rect l="l" t="t" r="r" b="b"/>
            <a:pathLst>
              <a:path w="1365566" h="1365566">
                <a:moveTo>
                  <a:pt x="0" y="0"/>
                </a:moveTo>
                <a:lnTo>
                  <a:pt x="1365566" y="0"/>
                </a:lnTo>
                <a:lnTo>
                  <a:pt x="1365566" y="1365566"/>
                </a:lnTo>
                <a:lnTo>
                  <a:pt x="0" y="136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52" name="Freeform 52"/>
          <p:cNvSpPr/>
          <p:nvPr/>
        </p:nvSpPr>
        <p:spPr>
          <a:xfrm>
            <a:off x="7175733" y="2524187"/>
            <a:ext cx="1034642" cy="849291"/>
          </a:xfrm>
          <a:custGeom>
            <a:avLst/>
            <a:gdLst/>
            <a:ahLst/>
            <a:cxnLst/>
            <a:rect l="l" t="t" r="r" b="b"/>
            <a:pathLst>
              <a:path w="1196707" h="1196707">
                <a:moveTo>
                  <a:pt x="0" y="0"/>
                </a:moveTo>
                <a:lnTo>
                  <a:pt x="1196707" y="0"/>
                </a:lnTo>
                <a:lnTo>
                  <a:pt x="1196707" y="1196706"/>
                </a:lnTo>
                <a:lnTo>
                  <a:pt x="0" y="1196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53" name="Freeform 53"/>
          <p:cNvSpPr/>
          <p:nvPr/>
        </p:nvSpPr>
        <p:spPr>
          <a:xfrm>
            <a:off x="9421324" y="2540026"/>
            <a:ext cx="841436" cy="686977"/>
          </a:xfrm>
          <a:custGeom>
            <a:avLst/>
            <a:gdLst/>
            <a:ahLst/>
            <a:cxnLst/>
            <a:rect l="l" t="t" r="r" b="b"/>
            <a:pathLst>
              <a:path w="968682" h="968682">
                <a:moveTo>
                  <a:pt x="0" y="0"/>
                </a:moveTo>
                <a:lnTo>
                  <a:pt x="968682" y="0"/>
                </a:lnTo>
                <a:lnTo>
                  <a:pt x="968682" y="968682"/>
                </a:lnTo>
                <a:lnTo>
                  <a:pt x="0" y="9686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54" name="TextBox 54"/>
          <p:cNvSpPr txBox="1"/>
          <p:nvPr/>
        </p:nvSpPr>
        <p:spPr>
          <a:xfrm>
            <a:off x="531876" y="3682740"/>
            <a:ext cx="1375351" cy="545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85"/>
              </a:lnSpc>
            </a:pPr>
            <a:r>
              <a:rPr lang="en-US" sz="1600" b="1" dirty="0">
                <a:solidFill>
                  <a:srgbClr val="FFFFFF"/>
                </a:solidFill>
                <a:latin typeface="Comic Sans MS"/>
                <a:sym typeface="DM Sans Bold"/>
              </a:rPr>
              <a:t>Expert Collaboration</a:t>
            </a:r>
            <a:endParaRPr lang="en-US" sz="1600" b="1" dirty="0">
              <a:solidFill>
                <a:srgbClr val="FFFFFF"/>
              </a:solidFill>
              <a:latin typeface="Comic Sans MS"/>
            </a:endParaRPr>
          </a:p>
          <a:p>
            <a:pPr algn="ctr">
              <a:lnSpc>
                <a:spcPts val="1385"/>
              </a:lnSpc>
            </a:pPr>
            <a:endParaRPr lang="en-US" sz="1600" b="1" dirty="0">
              <a:solidFill>
                <a:srgbClr val="FFFFFF"/>
              </a:solidFill>
              <a:latin typeface="Comic Sans MS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2701724" y="3682740"/>
            <a:ext cx="1385649" cy="545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85"/>
              </a:lnSpc>
            </a:pPr>
            <a:r>
              <a:rPr lang="en-US" sz="1600" b="1" dirty="0">
                <a:solidFill>
                  <a:srgbClr val="363178"/>
                </a:solidFill>
                <a:latin typeface="Comic Sans MS"/>
                <a:ea typeface="DM Sans Bold"/>
                <a:cs typeface="DM Sans Bold"/>
                <a:sym typeface="DM Sans Bold"/>
              </a:rPr>
              <a:t> </a:t>
            </a:r>
            <a:r>
              <a:rPr lang="en-US" sz="1600" b="1" dirty="0">
                <a:solidFill>
                  <a:srgbClr val="363178"/>
                </a:solidFill>
                <a:latin typeface="Comic Sans MS"/>
                <a:sym typeface="DM Sans Bold"/>
              </a:rPr>
              <a:t>Data Integration</a:t>
            </a:r>
            <a:endParaRPr lang="en-US" sz="1600" b="1" dirty="0">
              <a:solidFill>
                <a:srgbClr val="363178"/>
              </a:solidFill>
              <a:latin typeface="Comic Sans MS"/>
            </a:endParaRPr>
          </a:p>
          <a:p>
            <a:pPr algn="ctr">
              <a:lnSpc>
                <a:spcPts val="1385"/>
              </a:lnSpc>
            </a:pPr>
            <a:endParaRPr lang="en-US" sz="1600" b="1" dirty="0">
              <a:solidFill>
                <a:srgbClr val="363178"/>
              </a:solidFill>
              <a:latin typeface="Comic Sans MS"/>
              <a:ea typeface="DM Sans Bold"/>
              <a:cs typeface="DM Sans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451670" y="4451867"/>
            <a:ext cx="1538425" cy="108382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85"/>
              </a:lnSpc>
            </a:pPr>
            <a:r>
              <a:rPr lang="en-US" sz="1400" dirty="0">
                <a:solidFill>
                  <a:srgbClr val="363178"/>
                </a:solidFill>
                <a:latin typeface="Comic Sans MS"/>
                <a:sym typeface="DM Sans"/>
              </a:rPr>
              <a:t>Work with state experts to resolve flagged records and remove unverifiable data</a:t>
            </a:r>
            <a:endParaRPr lang="en-US" sz="1400" dirty="0">
              <a:solidFill>
                <a:srgbClr val="363178"/>
              </a:solidFill>
              <a:latin typeface="Comic Sans MS"/>
            </a:endParaRPr>
          </a:p>
          <a:p>
            <a:pPr algn="ctr">
              <a:lnSpc>
                <a:spcPts val="1385"/>
              </a:lnSpc>
            </a:pPr>
            <a:endParaRPr lang="en-US" sz="1600" dirty="0">
              <a:solidFill>
                <a:srgbClr val="363178"/>
              </a:solidFill>
              <a:latin typeface="Comic Sans MS"/>
              <a:ea typeface="DM Sans"/>
              <a:cs typeface="DM Sans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2638004" y="4455563"/>
            <a:ext cx="1543980" cy="125220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85"/>
              </a:lnSpc>
            </a:pPr>
            <a:r>
              <a:rPr lang="en-US" sz="1400" dirty="0">
                <a:solidFill>
                  <a:srgbClr val="363178"/>
                </a:solidFill>
                <a:latin typeface="Comic Sans MS"/>
                <a:sym typeface="DM Sans"/>
              </a:rPr>
              <a:t>Combine cleaned historical data with the 2023–2024 Colonial Waterbird Survey results</a:t>
            </a:r>
            <a:endParaRPr lang="en-US" sz="1400" dirty="0">
              <a:solidFill>
                <a:srgbClr val="363178"/>
              </a:solidFill>
              <a:latin typeface="Comic Sans MS"/>
            </a:endParaRPr>
          </a:p>
          <a:p>
            <a:pPr algn="ctr">
              <a:lnSpc>
                <a:spcPts val="1385"/>
              </a:lnSpc>
            </a:pPr>
            <a:endParaRPr lang="en-US" sz="1100" dirty="0">
              <a:solidFill>
                <a:srgbClr val="363178"/>
              </a:solidFill>
              <a:latin typeface="DM Sans"/>
              <a:ea typeface="DM Sans"/>
              <a:cs typeface="DM Sans"/>
            </a:endParaRPr>
          </a:p>
        </p:txBody>
      </p:sp>
      <p:sp>
        <p:nvSpPr>
          <p:cNvPr id="58" name="TextBox 58"/>
          <p:cNvSpPr txBox="1"/>
          <p:nvPr/>
        </p:nvSpPr>
        <p:spPr>
          <a:xfrm>
            <a:off x="685800" y="1099590"/>
            <a:ext cx="7538509" cy="712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5756"/>
              </a:lnSpc>
            </a:pPr>
            <a:r>
              <a:rPr lang="en-US" sz="4800" b="1" dirty="0">
                <a:solidFill>
                  <a:srgbClr val="002060"/>
                </a:solidFill>
                <a:latin typeface="Comic Sans MS"/>
                <a:ea typeface="DM Sans Bold"/>
                <a:cs typeface="DM Sans Bold"/>
                <a:sym typeface="DM Sans Bold"/>
              </a:rPr>
              <a:t>Next Steps</a:t>
            </a:r>
            <a:endParaRPr lang="en-US" sz="4800" b="1" dirty="0">
              <a:solidFill>
                <a:srgbClr val="002060"/>
              </a:solidFill>
              <a:latin typeface="Comic Sans MS"/>
              <a:ea typeface="DM Sans Bold"/>
              <a:cs typeface="DM Sans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4871571" y="3682740"/>
            <a:ext cx="138564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85"/>
              </a:lnSpc>
            </a:pPr>
            <a:r>
              <a:rPr lang="en-US" sz="1600" b="1" dirty="0">
                <a:solidFill>
                  <a:srgbClr val="363178"/>
                </a:solidFill>
                <a:latin typeface="Comic Sans MS"/>
                <a:sym typeface="DM Sans Bold"/>
              </a:rPr>
              <a:t>Trend Analysis</a:t>
            </a:r>
            <a:endParaRPr lang="en-US" sz="1600" b="1" dirty="0">
              <a:solidFill>
                <a:srgbClr val="363178"/>
              </a:solidFill>
              <a:latin typeface="Comic Sans MS"/>
            </a:endParaRPr>
          </a:p>
          <a:p>
            <a:pPr algn="ctr">
              <a:lnSpc>
                <a:spcPts val="1385"/>
              </a:lnSpc>
            </a:pPr>
            <a:endParaRPr lang="en-US" sz="1226" b="1">
              <a:solidFill>
                <a:srgbClr val="36317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4807806" y="4456493"/>
            <a:ext cx="1543980" cy="125694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85"/>
              </a:lnSpc>
            </a:pPr>
            <a:r>
              <a:rPr lang="en-US" sz="1400" dirty="0">
                <a:solidFill>
                  <a:srgbClr val="363178"/>
                </a:solidFill>
                <a:latin typeface="Comic Sans MS"/>
                <a:sym typeface="DM Sans"/>
              </a:rPr>
              <a:t>Investigate population trends and changes across Flyway-wide, regional, and local scales</a:t>
            </a:r>
            <a:endParaRPr lang="en-US" sz="1400" dirty="0">
              <a:solidFill>
                <a:srgbClr val="363178"/>
              </a:solidFill>
              <a:latin typeface="Comic Sans MS"/>
            </a:endParaRPr>
          </a:p>
          <a:p>
            <a:pPr algn="ctr">
              <a:lnSpc>
                <a:spcPts val="1385"/>
              </a:lnSpc>
            </a:pPr>
            <a:endParaRPr lang="en-US" sz="1400" dirty="0">
              <a:solidFill>
                <a:srgbClr val="363178"/>
              </a:solidFill>
              <a:latin typeface="Comic Sans MS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7041419" y="3617898"/>
            <a:ext cx="137535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85"/>
              </a:lnSpc>
            </a:pPr>
            <a:r>
              <a:rPr lang="en-US" sz="1600" b="1">
                <a:solidFill>
                  <a:srgbClr val="363178"/>
                </a:solidFill>
                <a:latin typeface="Comic Sans MS"/>
                <a:sym typeface="DM Sans Bold"/>
              </a:rPr>
              <a:t>Strategic Management</a:t>
            </a:r>
          </a:p>
          <a:p>
            <a:pPr algn="ctr">
              <a:lnSpc>
                <a:spcPts val="1385"/>
              </a:lnSpc>
            </a:pPr>
            <a:endParaRPr lang="en-US" sz="1226" b="1">
              <a:solidFill>
                <a:srgbClr val="FFFFFF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62" name="TextBox 62"/>
          <p:cNvSpPr txBox="1"/>
          <p:nvPr/>
        </p:nvSpPr>
        <p:spPr>
          <a:xfrm>
            <a:off x="6977654" y="4456493"/>
            <a:ext cx="1459711" cy="125694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85"/>
              </a:lnSpc>
            </a:pPr>
            <a:r>
              <a:rPr lang="en-US" sz="1400" dirty="0">
                <a:solidFill>
                  <a:srgbClr val="363178"/>
                </a:solidFill>
                <a:latin typeface="Comic Sans MS"/>
                <a:sym typeface="DM Sans"/>
              </a:rPr>
              <a:t>Apply insights to improve conservation of CWB species and their ecological interactions</a:t>
            </a:r>
            <a:endParaRPr lang="en-US" sz="1400" dirty="0">
              <a:solidFill>
                <a:srgbClr val="363178"/>
              </a:solidFill>
              <a:latin typeface="Comic Sans MS"/>
            </a:endParaRPr>
          </a:p>
          <a:p>
            <a:pPr algn="ctr">
              <a:lnSpc>
                <a:spcPts val="1385"/>
              </a:lnSpc>
            </a:pPr>
            <a:endParaRPr lang="en-US" sz="1400" dirty="0">
              <a:solidFill>
                <a:srgbClr val="363178"/>
              </a:solidFill>
              <a:latin typeface="Comic Sans MS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9211002" y="3652855"/>
            <a:ext cx="137535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85"/>
              </a:lnSpc>
            </a:pPr>
            <a:r>
              <a:rPr lang="en-US" sz="1600" b="1" dirty="0">
                <a:solidFill>
                  <a:srgbClr val="363178"/>
                </a:solidFill>
                <a:latin typeface="Comic Sans MS"/>
                <a:sym typeface="DM Sans Bold"/>
              </a:rPr>
              <a:t> Sustainable Framework</a:t>
            </a:r>
          </a:p>
          <a:p>
            <a:pPr algn="ctr">
              <a:lnSpc>
                <a:spcPts val="1385"/>
              </a:lnSpc>
            </a:pPr>
            <a:endParaRPr lang="en-US" sz="1226" b="1">
              <a:solidFill>
                <a:srgbClr val="363178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147502" y="4456493"/>
            <a:ext cx="1628339" cy="125694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385"/>
              </a:lnSpc>
            </a:pPr>
            <a:r>
              <a:rPr lang="en-US" sz="1400" dirty="0">
                <a:solidFill>
                  <a:srgbClr val="363178"/>
                </a:solidFill>
                <a:latin typeface="Comic Sans MS"/>
                <a:sym typeface="DM Sans"/>
              </a:rPr>
              <a:t>Ensure the system remains scalable and adaptable for long-term monitoring and planning</a:t>
            </a:r>
            <a:endParaRPr lang="en-US" sz="1400" dirty="0">
              <a:solidFill>
                <a:srgbClr val="363178"/>
              </a:solidFill>
              <a:latin typeface="Comic Sans MS"/>
            </a:endParaRPr>
          </a:p>
          <a:p>
            <a:pPr algn="ctr">
              <a:lnSpc>
                <a:spcPts val="1385"/>
              </a:lnSpc>
            </a:pPr>
            <a:endParaRPr lang="en-US" sz="1400" dirty="0">
              <a:solidFill>
                <a:srgbClr val="363178"/>
              </a:solidFill>
              <a:latin typeface="Comic Sans MS"/>
            </a:endParaRPr>
          </a:p>
        </p:txBody>
      </p:sp>
      <p:pic>
        <p:nvPicPr>
          <p:cNvPr id="66" name="Picture 65" descr="A cartoon of a bird&#10;&#10;Description automatically generated">
            <a:extLst>
              <a:ext uri="{FF2B5EF4-FFF2-40B4-BE49-F238E27FC236}">
                <a16:creationId xmlns:a16="http://schemas.microsoft.com/office/drawing/2014/main" id="{2814CDAC-05E8-5F16-E21C-F2C8C494E6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9" y="368955"/>
            <a:ext cx="1435950" cy="1913575"/>
          </a:xfrm>
          <a:prstGeom prst="rect">
            <a:avLst/>
          </a:prstGeom>
        </p:spPr>
      </p:pic>
      <p:sp>
        <p:nvSpPr>
          <p:cNvPr id="70" name="Cloud 69">
            <a:extLst>
              <a:ext uri="{FF2B5EF4-FFF2-40B4-BE49-F238E27FC236}">
                <a16:creationId xmlns:a16="http://schemas.microsoft.com/office/drawing/2014/main" id="{9FB5E031-B792-3418-EE46-6C12FE63E1A1}"/>
              </a:ext>
            </a:extLst>
          </p:cNvPr>
          <p:cNvSpPr/>
          <p:nvPr/>
        </p:nvSpPr>
        <p:spPr>
          <a:xfrm>
            <a:off x="7983968" y="443906"/>
            <a:ext cx="2238511" cy="1131453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/>
          </a:p>
          <a:p>
            <a:pPr algn="ctr"/>
            <a:endParaRPr lang="en-US" sz="1067" dirty="0">
              <a:latin typeface="Bradley Hand" pitchFamily="2" charset="77"/>
            </a:endParaRPr>
          </a:p>
          <a:p>
            <a:pPr algn="ctr"/>
            <a:r>
              <a:rPr lang="en-US" sz="1067" dirty="0">
                <a:latin typeface="Lucida Calligraphy" panose="03010101010101010101" pitchFamily="66" charset="77"/>
                <a:cs typeface="Times New Roman" panose="02020603050405020304" pitchFamily="18" charset="0"/>
              </a:rPr>
              <a:t>Let’s stretch those wings and gracefully glide into… whatever’s next!"</a:t>
            </a:r>
          </a:p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1229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-441" y="325369"/>
            <a:ext cx="5743768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defRPr sz="4400" b="1">
                <a:solidFill>
                  <a:srgbClr val="00467F"/>
                </a:solidFill>
              </a:defRPr>
            </a:pPr>
            <a:r>
              <a:rPr lang="en-US" dirty="0">
                <a:latin typeface="Comic Sans MS"/>
              </a:rPr>
              <a:t>Why 'Blue Heron'?</a:t>
            </a:r>
            <a:endParaRPr lang="en-US">
              <a:latin typeface="Comic Sans MS"/>
              <a:ea typeface="Calibri"/>
              <a:cs typeface="Calibri"/>
            </a:endParaRPr>
          </a:p>
        </p:txBody>
      </p:sp>
      <p:sp>
        <p:nvSpPr>
          <p:cNvPr id="4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_photograph_captures_a_Great_Blue_Heron_(Ardea_he.png"/>
          <p:cNvPicPr>
            <a:picLocks noChangeAspect="1"/>
          </p:cNvPicPr>
          <p:nvPr/>
        </p:nvPicPr>
        <p:blipFill>
          <a:blip r:embed="rId2"/>
          <a:srcRect t="8407" r="-1" b="2504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aphicFrame>
        <p:nvGraphicFramePr>
          <p:cNvPr id="41" name="TextBox 3">
            <a:extLst>
              <a:ext uri="{FF2B5EF4-FFF2-40B4-BE49-F238E27FC236}">
                <a16:creationId xmlns:a16="http://schemas.microsoft.com/office/drawing/2014/main" id="{1D5260E0-8883-6247-302D-50C78BC313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153724"/>
              </p:ext>
            </p:extLst>
          </p:nvPr>
        </p:nvGraphicFramePr>
        <p:xfrm>
          <a:off x="640080" y="2872899"/>
          <a:ext cx="4243589" cy="332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662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video - Made with Clipchamp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4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21A9-F277-6E9D-CD20-56CA7DF9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QUESTions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8D8CA3-04CD-17A3-3ABF-6B4A104B8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8" y="704"/>
            <a:ext cx="12289652" cy="686057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7EB1A-EB25-C680-889E-552A1997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45494" y="1731172"/>
            <a:ext cx="4170526" cy="1708011"/>
          </a:xfrm>
        </p:spPr>
        <p:txBody>
          <a:bodyPr/>
          <a:lstStyle/>
          <a:p>
            <a:pPr algn="l"/>
            <a:r>
              <a:rPr lang="en-US" sz="2800" b="1" i="1" dirty="0">
                <a:latin typeface="Comic Sans MS"/>
                <a:ea typeface="+mn-lt"/>
                <a:cs typeface="+mn-lt"/>
              </a:rPr>
              <a:t>You've heard our story — now what would you like to ask?</a:t>
            </a:r>
            <a:endParaRPr lang="en-US" sz="2800" b="1" i="1"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85528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D5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10909803" flipV="1">
            <a:off x="-2026934" y="3781309"/>
            <a:ext cx="4877605" cy="3990767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6" y="5986151"/>
                </a:lnTo>
                <a:lnTo>
                  <a:pt x="7316406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 flipV="1">
            <a:off x="8309184" y="-883592"/>
            <a:ext cx="4877605" cy="3990767"/>
          </a:xfrm>
          <a:custGeom>
            <a:avLst/>
            <a:gdLst/>
            <a:ahLst/>
            <a:cxnLst/>
            <a:rect l="l" t="t" r="r" b="b"/>
            <a:pathLst>
              <a:path w="7316407" h="5986151">
                <a:moveTo>
                  <a:pt x="0" y="5986151"/>
                </a:moveTo>
                <a:lnTo>
                  <a:pt x="7316407" y="5986151"/>
                </a:lnTo>
                <a:lnTo>
                  <a:pt x="7316407" y="0"/>
                </a:lnTo>
                <a:lnTo>
                  <a:pt x="0" y="0"/>
                </a:lnTo>
                <a:lnTo>
                  <a:pt x="0" y="598615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481473" y="823868"/>
            <a:ext cx="2277383" cy="3038777"/>
          </a:xfrm>
          <a:custGeom>
            <a:avLst/>
            <a:gdLst/>
            <a:ahLst/>
            <a:cxnLst/>
            <a:rect l="l" t="t" r="r" b="b"/>
            <a:pathLst>
              <a:path w="3416075" h="4558166">
                <a:moveTo>
                  <a:pt x="0" y="0"/>
                </a:moveTo>
                <a:lnTo>
                  <a:pt x="3416075" y="0"/>
                </a:lnTo>
                <a:lnTo>
                  <a:pt x="3416075" y="4558166"/>
                </a:lnTo>
                <a:lnTo>
                  <a:pt x="0" y="4558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793792" y="3862645"/>
            <a:ext cx="1919670" cy="2759909"/>
          </a:xfrm>
          <a:custGeom>
            <a:avLst/>
            <a:gdLst/>
            <a:ahLst/>
            <a:cxnLst/>
            <a:rect l="l" t="t" r="r" b="b"/>
            <a:pathLst>
              <a:path w="2879505" h="4139864">
                <a:moveTo>
                  <a:pt x="0" y="0"/>
                </a:moveTo>
                <a:lnTo>
                  <a:pt x="2879506" y="0"/>
                </a:lnTo>
                <a:lnTo>
                  <a:pt x="2879506" y="4139864"/>
                </a:lnTo>
                <a:lnTo>
                  <a:pt x="0" y="4139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304303" y="-2089"/>
            <a:ext cx="7778338" cy="1116644"/>
            <a:chOff x="0" y="0"/>
            <a:chExt cx="2769279" cy="406872"/>
          </a:xfrm>
        </p:grpSpPr>
        <p:sp>
          <p:nvSpPr>
            <p:cNvPr id="25" name="Freeform 25"/>
            <p:cNvSpPr/>
            <p:nvPr/>
          </p:nvSpPr>
          <p:spPr>
            <a:xfrm>
              <a:off x="10433" y="0"/>
              <a:ext cx="2748413" cy="406872"/>
            </a:xfrm>
            <a:custGeom>
              <a:avLst/>
              <a:gdLst/>
              <a:ahLst/>
              <a:cxnLst/>
              <a:rect l="l" t="t" r="r" b="b"/>
              <a:pathLst>
                <a:path w="2748413" h="406872">
                  <a:moveTo>
                    <a:pt x="222485" y="0"/>
                  </a:moveTo>
                  <a:lnTo>
                    <a:pt x="2729128" y="0"/>
                  </a:lnTo>
                  <a:cubicBezTo>
                    <a:pt x="2735496" y="0"/>
                    <a:pt x="2741409" y="3296"/>
                    <a:pt x="2744758" y="8712"/>
                  </a:cubicBezTo>
                  <a:cubicBezTo>
                    <a:pt x="2748106" y="14127"/>
                    <a:pt x="2748413" y="20890"/>
                    <a:pt x="2745568" y="26587"/>
                  </a:cubicBezTo>
                  <a:lnTo>
                    <a:pt x="2568924" y="380285"/>
                  </a:lnTo>
                  <a:cubicBezTo>
                    <a:pt x="2560787" y="396578"/>
                    <a:pt x="2544140" y="406872"/>
                    <a:pt x="2525928" y="406872"/>
                  </a:cubicBezTo>
                  <a:lnTo>
                    <a:pt x="19285" y="406872"/>
                  </a:lnTo>
                  <a:cubicBezTo>
                    <a:pt x="12918" y="406872"/>
                    <a:pt x="7004" y="403576"/>
                    <a:pt x="3655" y="398160"/>
                  </a:cubicBezTo>
                  <a:cubicBezTo>
                    <a:pt x="307" y="392745"/>
                    <a:pt x="0" y="385982"/>
                    <a:pt x="2845" y="380285"/>
                  </a:cubicBezTo>
                  <a:lnTo>
                    <a:pt x="179489" y="26587"/>
                  </a:lnTo>
                  <a:cubicBezTo>
                    <a:pt x="187626" y="10294"/>
                    <a:pt x="204273" y="0"/>
                    <a:pt x="222485" y="0"/>
                  </a:cubicBezTo>
                  <a:close/>
                </a:path>
              </a:pathLst>
            </a:custGeom>
            <a:solidFill>
              <a:srgbClr val="CCE3B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01600" y="28575"/>
              <a:ext cx="2566079" cy="378297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37"/>
                </a:lnSpc>
              </a:pPr>
              <a:endParaRPr sz="80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91386" y="277116"/>
            <a:ext cx="8629484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24"/>
              </a:lnSpc>
              <a:spcBef>
                <a:spcPct val="0"/>
              </a:spcBef>
            </a:pPr>
            <a:r>
              <a:rPr lang="en-US" sz="4000" b="1" i="1" dirty="0">
                <a:solidFill>
                  <a:srgbClr val="002060"/>
                </a:solidFill>
                <a:latin typeface="Comic Sans MS"/>
                <a:ea typeface="Barlow Condensed Bold Italics"/>
                <a:cs typeface="Barlow Condensed Bold Italics"/>
                <a:sym typeface="Barlow Condensed Bold Italics"/>
              </a:rPr>
              <a:t>Meet Our Team Blue Heron</a:t>
            </a:r>
            <a:endParaRPr lang="en-US" sz="4000" b="1" i="1" u="none" dirty="0">
              <a:solidFill>
                <a:srgbClr val="002060"/>
              </a:solidFill>
              <a:latin typeface="Comic Sans MS"/>
              <a:ea typeface="Barlow Condensed Bold Italics"/>
              <a:cs typeface="Barlow Condensed Bold Italics"/>
            </a:endParaRPr>
          </a:p>
          <a:p>
            <a:pPr marL="0" lvl="0" indent="0" algn="l">
              <a:lnSpc>
                <a:spcPts val="4724"/>
              </a:lnSpc>
              <a:spcBef>
                <a:spcPct val="0"/>
              </a:spcBef>
            </a:pPr>
            <a:endParaRPr lang="en-US" sz="4000" b="1" i="1" u="none" dirty="0">
              <a:solidFill>
                <a:srgbClr val="002060"/>
              </a:solidFill>
              <a:latin typeface="Comic Sans MS"/>
              <a:ea typeface="Barlow Condensed Bold Italics"/>
              <a:cs typeface="Barlow Condensed Bold Itali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C54D043-1105-6E66-BD91-3AFB2816C1FA}"/>
              </a:ext>
            </a:extLst>
          </p:cNvPr>
          <p:cNvGrpSpPr/>
          <p:nvPr/>
        </p:nvGrpSpPr>
        <p:grpSpPr>
          <a:xfrm>
            <a:off x="999512" y="1369108"/>
            <a:ext cx="1926719" cy="2498798"/>
            <a:chOff x="999512" y="1369108"/>
            <a:chExt cx="1926719" cy="2498798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999512" y="1369108"/>
              <a:ext cx="1828137" cy="1888099"/>
              <a:chOff x="0" y="0"/>
              <a:chExt cx="6350000" cy="65582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436" r="-3436"/>
                </a:stretch>
              </a:blip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CCE3B2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999512" y="3363909"/>
              <a:ext cx="1926719" cy="2504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37"/>
                </a:lnSpc>
              </a:pPr>
              <a:r>
                <a:rPr lang="en-US" sz="1700" b="1">
                  <a:solidFill>
                    <a:srgbClr val="002060"/>
                  </a:solidFill>
                  <a:latin typeface="Comic Sans MS"/>
                  <a:ea typeface="Garet Bold"/>
                  <a:cs typeface="Garet Bold"/>
                  <a:sym typeface="Garet Bold"/>
                </a:rPr>
                <a:t>Gauri Tiwari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99512" y="3652429"/>
              <a:ext cx="1926719" cy="215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813"/>
                </a:lnSpc>
                <a:spcBef>
                  <a:spcPct val="0"/>
                </a:spcBef>
              </a:pPr>
              <a:r>
                <a:rPr lang="en-US" spc="23">
                  <a:solidFill>
                    <a:srgbClr val="002060"/>
                  </a:solidFill>
                  <a:latin typeface="Comic Sans MS"/>
                  <a:ea typeface="Garet"/>
                  <a:cs typeface="Garet"/>
                  <a:sym typeface="Garet"/>
                </a:rPr>
                <a:t>Product Owner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D7E3935-9903-D833-35BA-F7958143FC63}"/>
              </a:ext>
            </a:extLst>
          </p:cNvPr>
          <p:cNvGrpSpPr/>
          <p:nvPr/>
        </p:nvGrpSpPr>
        <p:grpSpPr>
          <a:xfrm>
            <a:off x="6143355" y="1369108"/>
            <a:ext cx="2256961" cy="2490703"/>
            <a:chOff x="6143355" y="1369108"/>
            <a:chExt cx="2256961" cy="2490703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6338301" y="1369108"/>
              <a:ext cx="1828137" cy="1888099"/>
              <a:chOff x="0" y="0"/>
              <a:chExt cx="6350000" cy="655828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7"/>
                <a:stretch>
                  <a:fillRect l="-4789" r="-4789"/>
                </a:stretch>
              </a:blip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CCE3B2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6143355" y="3363909"/>
              <a:ext cx="2256961" cy="2504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937"/>
                </a:lnSpc>
                <a:spcBef>
                  <a:spcPct val="0"/>
                </a:spcBef>
              </a:pPr>
              <a:r>
                <a:rPr lang="en-US" sz="1700" b="1">
                  <a:solidFill>
                    <a:srgbClr val="002060"/>
                  </a:solidFill>
                  <a:latin typeface="Comic Sans MS"/>
                  <a:ea typeface="Garet Bold"/>
                  <a:cs typeface="Garet Bold"/>
                  <a:sym typeface="Garet Bold"/>
                </a:rPr>
                <a:t>Puneeth Velivela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604859" y="3644334"/>
              <a:ext cx="1289777" cy="215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813"/>
                </a:lnSpc>
                <a:spcBef>
                  <a:spcPct val="0"/>
                </a:spcBef>
              </a:pPr>
              <a:r>
                <a:rPr lang="en-US" spc="23">
                  <a:solidFill>
                    <a:srgbClr val="002060"/>
                  </a:solidFill>
                  <a:latin typeface="Comic Sans MS"/>
                  <a:ea typeface="Garet"/>
                  <a:cs typeface="Garet"/>
                  <a:sym typeface="Garet"/>
                </a:rPr>
                <a:t>Developer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83C3FA-C028-F023-B6A9-A99436A4ED06}"/>
              </a:ext>
            </a:extLst>
          </p:cNvPr>
          <p:cNvGrpSpPr/>
          <p:nvPr/>
        </p:nvGrpSpPr>
        <p:grpSpPr>
          <a:xfrm>
            <a:off x="3256143" y="1369108"/>
            <a:ext cx="2628589" cy="2490703"/>
            <a:chOff x="3256143" y="1369108"/>
            <a:chExt cx="2628589" cy="2490703"/>
          </a:xfrm>
        </p:grpSpPr>
        <p:grpSp>
          <p:nvGrpSpPr>
            <p:cNvPr id="2" name="Group 2"/>
            <p:cNvGrpSpPr>
              <a:grpSpLocks noChangeAspect="1"/>
            </p:cNvGrpSpPr>
            <p:nvPr/>
          </p:nvGrpSpPr>
          <p:grpSpPr>
            <a:xfrm>
              <a:off x="3657934" y="1369108"/>
              <a:ext cx="1828137" cy="1888099"/>
              <a:chOff x="0" y="0"/>
              <a:chExt cx="6350000" cy="655828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8"/>
                <a:stretch>
                  <a:fillRect l="-4975" r="-4975"/>
                </a:stretch>
              </a:blipFill>
            </p:spPr>
          </p:sp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CCE3B2"/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3256143" y="3363909"/>
              <a:ext cx="2628589" cy="2504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937"/>
                </a:lnSpc>
                <a:spcBef>
                  <a:spcPct val="0"/>
                </a:spcBef>
              </a:pPr>
              <a:r>
                <a:rPr lang="en-US" sz="1700" b="1">
                  <a:solidFill>
                    <a:srgbClr val="002060"/>
                  </a:solidFill>
                  <a:latin typeface="Comic Sans MS"/>
                  <a:ea typeface="Garet Bold"/>
                  <a:cs typeface="Garet Bold"/>
                  <a:sym typeface="Garet Bold"/>
                </a:rPr>
                <a:t>Sandeep Lingampelly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958679" y="3644334"/>
              <a:ext cx="1289777" cy="215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813"/>
                </a:lnSpc>
                <a:spcBef>
                  <a:spcPct val="0"/>
                </a:spcBef>
              </a:pPr>
              <a:r>
                <a:rPr lang="en-US" spc="23">
                  <a:solidFill>
                    <a:srgbClr val="002060"/>
                  </a:solidFill>
                  <a:latin typeface="Comic Sans MS"/>
                  <a:ea typeface="Garet"/>
                  <a:cs typeface="Garet"/>
                  <a:sym typeface="Garet"/>
                </a:rPr>
                <a:t>Scrum Master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2D4EAA-C130-2706-98A0-0A315616C624}"/>
              </a:ext>
            </a:extLst>
          </p:cNvPr>
          <p:cNvGrpSpPr/>
          <p:nvPr/>
        </p:nvGrpSpPr>
        <p:grpSpPr>
          <a:xfrm>
            <a:off x="6144117" y="4128807"/>
            <a:ext cx="2675088" cy="2411146"/>
            <a:chOff x="6144117" y="4128807"/>
            <a:chExt cx="2675088" cy="2411146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6338301" y="4128807"/>
              <a:ext cx="1828137" cy="1888099"/>
              <a:chOff x="0" y="0"/>
              <a:chExt cx="6350000" cy="65582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6323" r="-6323"/>
                </a:stretch>
              </a:blip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CCE3B2"/>
              </a:solidFill>
            </p:spPr>
          </p:sp>
        </p:grpSp>
        <p:sp>
          <p:nvSpPr>
            <p:cNvPr id="36" name="TextBox 36"/>
            <p:cNvSpPr txBox="1"/>
            <p:nvPr/>
          </p:nvSpPr>
          <p:spPr>
            <a:xfrm>
              <a:off x="6144117" y="6035956"/>
              <a:ext cx="2675088" cy="2504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>
                <a:lnSpc>
                  <a:spcPts val="1937"/>
                </a:lnSpc>
                <a:spcBef>
                  <a:spcPct val="0"/>
                </a:spcBef>
              </a:pPr>
              <a:r>
                <a:rPr lang="en-US" sz="1700" b="1">
                  <a:solidFill>
                    <a:srgbClr val="002060"/>
                  </a:solidFill>
                  <a:latin typeface="Comic Sans MS"/>
                  <a:ea typeface="Garet Bold"/>
                  <a:cs typeface="Garet Bold"/>
                  <a:sym typeface="Garet Bold"/>
                </a:rPr>
                <a:t>Vivek Patil Paidigumal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6604859" y="6324476"/>
              <a:ext cx="1289777" cy="215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813"/>
                </a:lnSpc>
                <a:spcBef>
                  <a:spcPct val="0"/>
                </a:spcBef>
              </a:pPr>
              <a:r>
                <a:rPr lang="en-US" spc="23">
                  <a:solidFill>
                    <a:srgbClr val="002060"/>
                  </a:solidFill>
                  <a:latin typeface="Comic Sans MS"/>
                  <a:ea typeface="Garet"/>
                  <a:cs typeface="Garet"/>
                  <a:sym typeface="Garet"/>
                </a:rPr>
                <a:t>Developer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B61E38C-2861-1D9C-55D1-AEE7567602BE}"/>
              </a:ext>
            </a:extLst>
          </p:cNvPr>
          <p:cNvGrpSpPr/>
          <p:nvPr/>
        </p:nvGrpSpPr>
        <p:grpSpPr>
          <a:xfrm>
            <a:off x="3668907" y="4128807"/>
            <a:ext cx="1856013" cy="2425493"/>
            <a:chOff x="3668907" y="4128807"/>
            <a:chExt cx="1856013" cy="2425493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3668907" y="4128807"/>
              <a:ext cx="1828137" cy="1888099"/>
              <a:chOff x="0" y="0"/>
              <a:chExt cx="6350000" cy="655828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-5435" r="-5435"/>
                </a:stretch>
              </a:blip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CCE3B2"/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3671942" y="6040927"/>
              <a:ext cx="1852978" cy="4873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937"/>
                </a:lnSpc>
              </a:pPr>
              <a:r>
                <a:rPr lang="en-US" sz="1700" b="1">
                  <a:solidFill>
                    <a:srgbClr val="002060"/>
                  </a:solidFill>
                  <a:latin typeface="Comic Sans MS"/>
                  <a:ea typeface="Garet Bold"/>
                  <a:cs typeface="Garet Bold"/>
                  <a:sym typeface="Garet Bold"/>
                </a:rPr>
                <a:t>Rahul Guttapally</a:t>
              </a:r>
            </a:p>
            <a:p>
              <a:pPr marL="0" lvl="0" indent="0" algn="ctr">
                <a:lnSpc>
                  <a:spcPts val="1937"/>
                </a:lnSpc>
                <a:spcBef>
                  <a:spcPct val="0"/>
                </a:spcBef>
              </a:pPr>
              <a:endParaRPr lang="en-US" sz="1700" b="1">
                <a:solidFill>
                  <a:srgbClr val="002060"/>
                </a:solidFill>
                <a:latin typeface="Comic Sans MS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928162" y="6338823"/>
              <a:ext cx="1289777" cy="215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813"/>
                </a:lnSpc>
                <a:spcBef>
                  <a:spcPct val="0"/>
                </a:spcBef>
              </a:pPr>
              <a:r>
                <a:rPr lang="en-US" spc="23">
                  <a:solidFill>
                    <a:srgbClr val="002060"/>
                  </a:solidFill>
                  <a:latin typeface="Comic Sans MS"/>
                  <a:ea typeface="Garet"/>
                  <a:cs typeface="Garet"/>
                  <a:sym typeface="Garet"/>
                </a:rPr>
                <a:t>Developer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98745E-E525-425E-B5E0-41947570BED8}"/>
              </a:ext>
            </a:extLst>
          </p:cNvPr>
          <p:cNvGrpSpPr/>
          <p:nvPr/>
        </p:nvGrpSpPr>
        <p:grpSpPr>
          <a:xfrm>
            <a:off x="691385" y="4128807"/>
            <a:ext cx="2459375" cy="2469667"/>
            <a:chOff x="691385" y="4128807"/>
            <a:chExt cx="2459375" cy="2469667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999512" y="4128807"/>
              <a:ext cx="1828137" cy="1888099"/>
              <a:chOff x="0" y="0"/>
              <a:chExt cx="6350000" cy="65582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74930" y="74930"/>
                <a:ext cx="6200140" cy="6408420"/>
              </a:xfrm>
              <a:custGeom>
                <a:avLst/>
                <a:gdLst/>
                <a:ahLst/>
                <a:cxnLst/>
                <a:rect l="l" t="t" r="r" b="b"/>
                <a:pathLst>
                  <a:path w="6200140" h="6408420">
                    <a:moveTo>
                      <a:pt x="6200140" y="5351780"/>
                    </a:moveTo>
                    <a:cubicBezTo>
                      <a:pt x="6200140" y="5935980"/>
                      <a:pt x="5726430" y="6408420"/>
                      <a:pt x="5143500" y="6408420"/>
                    </a:cubicBezTo>
                    <a:lnTo>
                      <a:pt x="1056640" y="6408420"/>
                    </a:lnTo>
                    <a:cubicBezTo>
                      <a:pt x="472440" y="6408420"/>
                      <a:pt x="0" y="5934710"/>
                      <a:pt x="0" y="5351780"/>
                    </a:cubicBezTo>
                    <a:lnTo>
                      <a:pt x="0" y="1056640"/>
                    </a:lnTo>
                    <a:cubicBezTo>
                      <a:pt x="0" y="472440"/>
                      <a:pt x="473710" y="0"/>
                      <a:pt x="1056640" y="0"/>
                    </a:cubicBezTo>
                    <a:lnTo>
                      <a:pt x="5143500" y="0"/>
                    </a:lnTo>
                    <a:cubicBezTo>
                      <a:pt x="5727700" y="0"/>
                      <a:pt x="6200140" y="473710"/>
                      <a:pt x="6200140" y="1056640"/>
                    </a:cubicBezTo>
                    <a:lnTo>
                      <a:pt x="6200140" y="535178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12045" r="-12045"/>
                </a:stretch>
              </a:blip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55828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558280">
                    <a:moveTo>
                      <a:pt x="5218430" y="6558280"/>
                    </a:moveTo>
                    <a:lnTo>
                      <a:pt x="1131570" y="6558280"/>
                    </a:lnTo>
                    <a:cubicBezTo>
                      <a:pt x="508000" y="6558280"/>
                      <a:pt x="0" y="6050280"/>
                      <a:pt x="0" y="5426710"/>
                    </a:cubicBezTo>
                    <a:lnTo>
                      <a:pt x="0" y="1131570"/>
                    </a:lnTo>
                    <a:cubicBezTo>
                      <a:pt x="0" y="508000"/>
                      <a:pt x="508000" y="0"/>
                      <a:pt x="1131570" y="0"/>
                    </a:cubicBezTo>
                    <a:lnTo>
                      <a:pt x="5218430" y="0"/>
                    </a:lnTo>
                    <a:cubicBezTo>
                      <a:pt x="5842000" y="0"/>
                      <a:pt x="6350000" y="508000"/>
                      <a:pt x="6350000" y="1131570"/>
                    </a:cubicBezTo>
                    <a:lnTo>
                      <a:pt x="6350000" y="5425440"/>
                    </a:lnTo>
                    <a:cubicBezTo>
                      <a:pt x="6350000" y="6050280"/>
                      <a:pt x="5842000" y="6558280"/>
                      <a:pt x="5218430" y="6558280"/>
                    </a:cubicBezTo>
                    <a:close/>
                    <a:moveTo>
                      <a:pt x="1131570" y="149860"/>
                    </a:moveTo>
                    <a:cubicBezTo>
                      <a:pt x="590550" y="149860"/>
                      <a:pt x="149860" y="590550"/>
                      <a:pt x="149860" y="1131570"/>
                    </a:cubicBezTo>
                    <a:lnTo>
                      <a:pt x="149860" y="5425440"/>
                    </a:lnTo>
                    <a:cubicBezTo>
                      <a:pt x="149860" y="5966460"/>
                      <a:pt x="590550" y="6407150"/>
                      <a:pt x="1131570" y="6407150"/>
                    </a:cubicBezTo>
                    <a:lnTo>
                      <a:pt x="5218430" y="6407150"/>
                    </a:lnTo>
                    <a:cubicBezTo>
                      <a:pt x="5759450" y="6407150"/>
                      <a:pt x="6200140" y="5966460"/>
                      <a:pt x="6200140" y="5425440"/>
                    </a:cubicBezTo>
                    <a:lnTo>
                      <a:pt x="6200140" y="1131570"/>
                    </a:lnTo>
                    <a:cubicBezTo>
                      <a:pt x="6200140" y="590550"/>
                      <a:pt x="5759450" y="149860"/>
                      <a:pt x="5218430" y="149860"/>
                    </a:cubicBezTo>
                    <a:lnTo>
                      <a:pt x="1131570" y="149860"/>
                    </a:lnTo>
                    <a:close/>
                  </a:path>
                </a:pathLst>
              </a:custGeom>
              <a:solidFill>
                <a:srgbClr val="CCE3B2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691385" y="6049742"/>
              <a:ext cx="2459375" cy="4830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937"/>
                </a:lnSpc>
              </a:pPr>
              <a:r>
                <a:rPr lang="en-US" sz="1700" b="1">
                  <a:solidFill>
                    <a:srgbClr val="002060"/>
                  </a:solidFill>
                  <a:latin typeface="Comic Sans MS"/>
                  <a:ea typeface="Garet Bold"/>
                  <a:cs typeface="Garet Bold"/>
                  <a:sym typeface="Garet Bold"/>
                </a:rPr>
                <a:t>Shreya Rajani Shankar</a:t>
              </a:r>
            </a:p>
            <a:p>
              <a:pPr marL="0" lvl="0" indent="0" algn="ctr">
                <a:lnSpc>
                  <a:spcPts val="1937"/>
                </a:lnSpc>
                <a:spcBef>
                  <a:spcPct val="0"/>
                </a:spcBef>
              </a:pPr>
              <a:endParaRPr lang="en-US" sz="1700" b="1">
                <a:solidFill>
                  <a:srgbClr val="002060"/>
                </a:solidFill>
                <a:latin typeface="Comic Sans MS"/>
                <a:ea typeface="Garet Bold"/>
                <a:cs typeface="Garet Bold"/>
                <a:sym typeface="Garet Bold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268692" y="6382997"/>
              <a:ext cx="1289777" cy="2154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1813"/>
                </a:lnSpc>
                <a:spcBef>
                  <a:spcPct val="0"/>
                </a:spcBef>
              </a:pPr>
              <a:r>
                <a:rPr lang="en-US" spc="23">
                  <a:solidFill>
                    <a:srgbClr val="002060"/>
                  </a:solidFill>
                  <a:latin typeface="Comic Sans MS"/>
                  <a:ea typeface="Garet"/>
                  <a:cs typeface="Garet"/>
                  <a:sym typeface="Garet"/>
                </a:rPr>
                <a:t>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112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5800" y="886497"/>
            <a:ext cx="10820400" cy="4962287"/>
            <a:chOff x="0" y="0"/>
            <a:chExt cx="21640800" cy="99245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336" b="26747"/>
            <a:stretch>
              <a:fillRect/>
            </a:stretch>
          </p:blipFill>
          <p:spPr>
            <a:xfrm>
              <a:off x="0" y="0"/>
              <a:ext cx="21640800" cy="992457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159301" y="4087526"/>
            <a:ext cx="2818438" cy="2214595"/>
            <a:chOff x="0" y="0"/>
            <a:chExt cx="1430096" cy="12425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30096" cy="1242558"/>
            </a:xfrm>
            <a:custGeom>
              <a:avLst/>
              <a:gdLst/>
              <a:ahLst/>
              <a:cxnLst/>
              <a:rect l="l" t="t" r="r" b="b"/>
              <a:pathLst>
                <a:path w="1430096" h="1242558">
                  <a:moveTo>
                    <a:pt x="0" y="0"/>
                  </a:moveTo>
                  <a:lnTo>
                    <a:pt x="1430096" y="0"/>
                  </a:lnTo>
                  <a:lnTo>
                    <a:pt x="1430096" y="1242558"/>
                  </a:lnTo>
                  <a:lnTo>
                    <a:pt x="0" y="1242558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45244" y="4087526"/>
            <a:ext cx="2818438" cy="2214595"/>
            <a:chOff x="0" y="0"/>
            <a:chExt cx="1430096" cy="12425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30096" cy="1242558"/>
            </a:xfrm>
            <a:custGeom>
              <a:avLst/>
              <a:gdLst/>
              <a:ahLst/>
              <a:cxnLst/>
              <a:rect l="l" t="t" r="r" b="b"/>
              <a:pathLst>
                <a:path w="1430096" h="1242558">
                  <a:moveTo>
                    <a:pt x="0" y="0"/>
                  </a:moveTo>
                  <a:lnTo>
                    <a:pt x="1430096" y="0"/>
                  </a:lnTo>
                  <a:lnTo>
                    <a:pt x="1430096" y="1242558"/>
                  </a:lnTo>
                  <a:lnTo>
                    <a:pt x="0" y="1242558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31188" y="4087526"/>
            <a:ext cx="2818438" cy="2214595"/>
            <a:chOff x="0" y="0"/>
            <a:chExt cx="1430096" cy="12425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0096" cy="1242558"/>
            </a:xfrm>
            <a:custGeom>
              <a:avLst/>
              <a:gdLst/>
              <a:ahLst/>
              <a:cxnLst/>
              <a:rect l="l" t="t" r="r" b="b"/>
              <a:pathLst>
                <a:path w="1430096" h="1242558">
                  <a:moveTo>
                    <a:pt x="0" y="0"/>
                  </a:moveTo>
                  <a:lnTo>
                    <a:pt x="1430096" y="0"/>
                  </a:lnTo>
                  <a:lnTo>
                    <a:pt x="1430096" y="1242558"/>
                  </a:lnTo>
                  <a:lnTo>
                    <a:pt x="0" y="1242558"/>
                  </a:lnTo>
                  <a:close/>
                </a:path>
              </a:pathLst>
            </a:custGeom>
            <a:solidFill>
              <a:srgbClr val="DADADA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AutoShape 10"/>
          <p:cNvSpPr/>
          <p:nvPr/>
        </p:nvSpPr>
        <p:spPr>
          <a:xfrm>
            <a:off x="2544753" y="6302121"/>
            <a:ext cx="850851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71959" y="4808874"/>
            <a:ext cx="2231260" cy="2231260"/>
          </a:xfrm>
          <a:custGeom>
            <a:avLst/>
            <a:gdLst/>
            <a:ahLst/>
            <a:cxnLst/>
            <a:rect l="l" t="t" r="r" b="b"/>
            <a:pathLst>
              <a:path w="3346890" h="3346890">
                <a:moveTo>
                  <a:pt x="0" y="0"/>
                </a:moveTo>
                <a:lnTo>
                  <a:pt x="3346889" y="0"/>
                </a:lnTo>
                <a:lnTo>
                  <a:pt x="3346889" y="3346890"/>
                </a:lnTo>
                <a:lnTo>
                  <a:pt x="0" y="3346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85801" y="15269"/>
            <a:ext cx="8119403" cy="915550"/>
          </a:xfrm>
          <a:custGeom>
            <a:avLst/>
            <a:gdLst/>
            <a:ahLst/>
            <a:cxnLst/>
            <a:rect l="l" t="t" r="r" b="b"/>
            <a:pathLst>
              <a:path w="12179105" h="1373325">
                <a:moveTo>
                  <a:pt x="0" y="0"/>
                </a:moveTo>
                <a:lnTo>
                  <a:pt x="12179105" y="0"/>
                </a:lnTo>
                <a:lnTo>
                  <a:pt x="12179105" y="1373325"/>
                </a:lnTo>
                <a:lnTo>
                  <a:pt x="0" y="1373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4167" b="-800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685199" y="0"/>
            <a:ext cx="832497" cy="886497"/>
          </a:xfrm>
          <a:custGeom>
            <a:avLst/>
            <a:gdLst/>
            <a:ahLst/>
            <a:cxnLst/>
            <a:rect l="l" t="t" r="r" b="b"/>
            <a:pathLst>
              <a:path w="1248745" h="1329745">
                <a:moveTo>
                  <a:pt x="0" y="0"/>
                </a:moveTo>
                <a:lnTo>
                  <a:pt x="1248745" y="0"/>
                </a:lnTo>
                <a:lnTo>
                  <a:pt x="1248745" y="1329745"/>
                </a:lnTo>
                <a:lnTo>
                  <a:pt x="0" y="13297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685801" y="183736"/>
            <a:ext cx="7931664" cy="627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424"/>
              </a:lnSpc>
            </a:pPr>
            <a:r>
              <a:rPr lang="en-US" sz="2800" b="1" dirty="0">
                <a:solidFill>
                  <a:srgbClr val="002060"/>
                </a:solidFill>
                <a:latin typeface="Comic Sans MS"/>
                <a:ea typeface="Garet Bold"/>
                <a:cs typeface="Garet Bold"/>
                <a:sym typeface="Garet Bold"/>
              </a:rPr>
              <a:t>The Atlantic </a:t>
            </a:r>
            <a:r>
              <a:rPr lang="en-US" sz="2800" b="1" dirty="0">
                <a:solidFill>
                  <a:srgbClr val="002060"/>
                </a:solidFill>
                <a:latin typeface="Comic Sans MS"/>
                <a:sym typeface="Garet Bold"/>
              </a:rPr>
              <a:t>Flyway</a:t>
            </a:r>
            <a:r>
              <a:rPr lang="en-US" sz="2800" b="1" dirty="0">
                <a:solidFill>
                  <a:srgbClr val="002060"/>
                </a:solidFill>
                <a:latin typeface="Comic Sans MS"/>
                <a:ea typeface="Garet Bold"/>
                <a:cs typeface="Garet Bold"/>
                <a:sym typeface="Garet Bold"/>
              </a:rPr>
              <a:t> Council (AFC) Nongame Migratory Bird Technical Section (NMBTS)​</a:t>
            </a:r>
            <a:endParaRPr lang="en-US" sz="2800" b="1" dirty="0">
              <a:solidFill>
                <a:srgbClr val="002060"/>
              </a:solidFill>
              <a:latin typeface="Comic Sans MS"/>
              <a:ea typeface="Garet Bold"/>
              <a:cs typeface="Garet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230703" y="4976825"/>
            <a:ext cx="2710405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20"/>
              </a:lnSpc>
            </a:pPr>
            <a:r>
              <a:rPr lang="en-US" sz="1300" dirty="0">
                <a:solidFill>
                  <a:srgbClr val="2E3947"/>
                </a:solidFill>
                <a:latin typeface="Sitka Text"/>
                <a:ea typeface="Garet"/>
                <a:cs typeface="Garet"/>
                <a:sym typeface="Garet"/>
              </a:rPr>
              <a:t>Nongame Migratory Bird Technical Section (NMBTS) is a working group under the Atlantic Flyway Council focused on conserving non-hunted migratory bird species.​</a:t>
            </a:r>
            <a:endParaRPr lang="en-US" sz="1300" dirty="0">
              <a:solidFill>
                <a:srgbClr val="2E3947"/>
              </a:solidFill>
              <a:latin typeface="Sitka Text"/>
              <a:ea typeface="Garet"/>
              <a:cs typeface="Gare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19987" y="4976825"/>
            <a:ext cx="2668953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1520"/>
              </a:lnSpc>
              <a:spcBef>
                <a:spcPct val="0"/>
              </a:spcBef>
            </a:pPr>
            <a:r>
              <a:rPr lang="en-US" sz="1300" dirty="0">
                <a:solidFill>
                  <a:srgbClr val="2E3947"/>
                </a:solidFill>
                <a:latin typeface="Sitka Text"/>
                <a:sym typeface="Garet"/>
              </a:rPr>
              <a:t>They lead multi-state coordination of bird population surveys, compiling long-term data critical for tracking species like colonial water birds.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79367" y="4976825"/>
            <a:ext cx="272207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20"/>
              </a:lnSpc>
              <a:spcBef>
                <a:spcPct val="0"/>
              </a:spcBef>
            </a:pPr>
            <a:r>
              <a:rPr lang="en-US" sz="1300" dirty="0">
                <a:solidFill>
                  <a:srgbClr val="2E3947"/>
                </a:solidFill>
                <a:latin typeface="Sitka Text"/>
                <a:sym typeface="Garet"/>
              </a:rPr>
              <a:t>Their insights directly support evidence-based conservation policies and habitat management across the Atlantic Flyway region.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21231" y="4405182"/>
            <a:ext cx="2038352" cy="268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127"/>
              </a:lnSpc>
              <a:spcBef>
                <a:spcPct val="0"/>
              </a:spcBef>
            </a:pPr>
            <a:r>
              <a:rPr lang="en-US" sz="1800" b="1">
                <a:solidFill>
                  <a:srgbClr val="2E3947"/>
                </a:solidFill>
                <a:latin typeface="Comic Sans MS"/>
                <a:sym typeface="DM Sans Bold"/>
              </a:rPr>
              <a:t>Why It Matters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22261" y="4398070"/>
            <a:ext cx="1664406" cy="269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127"/>
              </a:lnSpc>
              <a:spcBef>
                <a:spcPct val="0"/>
              </a:spcBef>
            </a:pPr>
            <a:r>
              <a:rPr lang="en-US" sz="1850" b="1" dirty="0">
                <a:solidFill>
                  <a:srgbClr val="2E3947"/>
                </a:solidFill>
                <a:latin typeface="Comic Sans MS"/>
                <a:sym typeface="DM Sans Bold"/>
              </a:rPr>
              <a:t>What</a:t>
            </a:r>
            <a:r>
              <a:rPr lang="en-US" sz="1850" b="1" dirty="0">
                <a:solidFill>
                  <a:srgbClr val="2E3947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1800" b="1" dirty="0">
                <a:solidFill>
                  <a:srgbClr val="2E3947"/>
                </a:solidFill>
                <a:latin typeface="Comic Sans MS"/>
                <a:sym typeface="DM Sans Bold"/>
              </a:rPr>
              <a:t>They</a:t>
            </a:r>
            <a:r>
              <a:rPr lang="en-US" sz="1850" b="1" dirty="0">
                <a:solidFill>
                  <a:srgbClr val="2E3947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1850" b="1" dirty="0">
                <a:solidFill>
                  <a:srgbClr val="2E3947"/>
                </a:solidFill>
                <a:latin typeface="Comic Sans MS"/>
                <a:sym typeface="DM Sans Bold"/>
              </a:rPr>
              <a:t>Do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59301" y="4398070"/>
            <a:ext cx="2555995" cy="268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127"/>
              </a:lnSpc>
              <a:spcBef>
                <a:spcPct val="0"/>
              </a:spcBef>
            </a:pPr>
            <a:r>
              <a:rPr lang="en-US" sz="1850" b="1" dirty="0">
                <a:solidFill>
                  <a:srgbClr val="2E3947"/>
                </a:solidFill>
                <a:latin typeface="Comic Sans MS"/>
                <a:ea typeface="DM Sans Bold"/>
                <a:cs typeface="DM Sans Bold"/>
                <a:sym typeface="DM Sans Bold"/>
              </a:rPr>
              <a:t>Who They </a:t>
            </a:r>
            <a:r>
              <a:rPr lang="en-US" sz="1800" b="1" dirty="0">
                <a:solidFill>
                  <a:srgbClr val="2E3947"/>
                </a:solidFill>
                <a:latin typeface="Comic Sans MS"/>
                <a:ea typeface="DM Sans Bold"/>
                <a:cs typeface="DM Sans Bold"/>
                <a:sym typeface="DM Sans Bold"/>
              </a:rPr>
              <a:t>Are</a:t>
            </a:r>
            <a:endParaRPr lang="en-US" sz="1800" b="1" dirty="0">
              <a:solidFill>
                <a:srgbClr val="2E3947"/>
              </a:solidFill>
              <a:latin typeface="Comic Sans MS"/>
              <a:ea typeface="DM Sans Bold"/>
              <a:cs typeface="DM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30642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87363" y="3234779"/>
            <a:ext cx="2938723" cy="4027083"/>
          </a:xfrm>
          <a:custGeom>
            <a:avLst/>
            <a:gdLst/>
            <a:ahLst/>
            <a:cxnLst/>
            <a:rect l="l" t="t" r="r" b="b"/>
            <a:pathLst>
              <a:path w="5451691" h="8177536">
                <a:moveTo>
                  <a:pt x="5451691" y="0"/>
                </a:moveTo>
                <a:lnTo>
                  <a:pt x="0" y="0"/>
                </a:lnTo>
                <a:lnTo>
                  <a:pt x="0" y="8177536"/>
                </a:lnTo>
                <a:lnTo>
                  <a:pt x="5451691" y="8177536"/>
                </a:lnTo>
                <a:lnTo>
                  <a:pt x="545169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63207" y="3209857"/>
            <a:ext cx="2507234" cy="3821591"/>
          </a:xfrm>
          <a:custGeom>
            <a:avLst/>
            <a:gdLst/>
            <a:ahLst/>
            <a:cxnLst/>
            <a:rect l="l" t="t" r="r" b="b"/>
            <a:pathLst>
              <a:path w="4870720" h="7306081">
                <a:moveTo>
                  <a:pt x="0" y="0"/>
                </a:moveTo>
                <a:lnTo>
                  <a:pt x="4870720" y="0"/>
                </a:lnTo>
                <a:lnTo>
                  <a:pt x="4870720" y="7306081"/>
                </a:lnTo>
                <a:lnTo>
                  <a:pt x="0" y="730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B7D882-FC36-1A83-67A2-0070818750AE}"/>
              </a:ext>
            </a:extLst>
          </p:cNvPr>
          <p:cNvGrpSpPr/>
          <p:nvPr/>
        </p:nvGrpSpPr>
        <p:grpSpPr>
          <a:xfrm>
            <a:off x="893563" y="1291716"/>
            <a:ext cx="3207753" cy="2353688"/>
            <a:chOff x="893563" y="1291716"/>
            <a:chExt cx="3207753" cy="2353688"/>
          </a:xfrm>
        </p:grpSpPr>
        <p:sp>
          <p:nvSpPr>
            <p:cNvPr id="6" name="Freeform 6"/>
            <p:cNvSpPr/>
            <p:nvPr/>
          </p:nvSpPr>
          <p:spPr>
            <a:xfrm>
              <a:off x="893563" y="1291716"/>
              <a:ext cx="3207753" cy="2353688"/>
            </a:xfrm>
            <a:custGeom>
              <a:avLst/>
              <a:gdLst/>
              <a:ahLst/>
              <a:cxnLst/>
              <a:rect l="l" t="t" r="r" b="b"/>
              <a:pathLst>
                <a:path w="6415505" h="4707377">
                  <a:moveTo>
                    <a:pt x="0" y="0"/>
                  </a:moveTo>
                  <a:lnTo>
                    <a:pt x="6415505" y="0"/>
                  </a:lnTo>
                  <a:lnTo>
                    <a:pt x="6415505" y="4707377"/>
                  </a:lnTo>
                  <a:lnTo>
                    <a:pt x="0" y="47073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30554" y="1581176"/>
              <a:ext cx="2460465" cy="77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47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000000"/>
                  </a:solidFill>
                  <a:latin typeface="Comic Sans MS"/>
                  <a:ea typeface="Comic Sans"/>
                  <a:cs typeface="Comic Sans"/>
                  <a:sym typeface="Comic Sans"/>
                </a:rPr>
                <a:t>You ever wonder why researchers still can’t track us properly after all these years?</a:t>
              </a:r>
              <a:endParaRPr lang="en-US" b="1" dirty="0">
                <a:solidFill>
                  <a:srgbClr val="000000"/>
                </a:solidFill>
                <a:latin typeface="Comic Sans MS"/>
                <a:ea typeface="Comic Sans"/>
                <a:cs typeface="Comic San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68F4D0-F653-5EA9-0C0C-6FFC28E5CB98}"/>
              </a:ext>
            </a:extLst>
          </p:cNvPr>
          <p:cNvGrpSpPr/>
          <p:nvPr/>
        </p:nvGrpSpPr>
        <p:grpSpPr>
          <a:xfrm>
            <a:off x="2499668" y="2927369"/>
            <a:ext cx="2383341" cy="2192060"/>
            <a:chOff x="2499668" y="2578780"/>
            <a:chExt cx="2383341" cy="2192060"/>
          </a:xfrm>
        </p:grpSpPr>
        <p:sp>
          <p:nvSpPr>
            <p:cNvPr id="7" name="Freeform 7"/>
            <p:cNvSpPr/>
            <p:nvPr/>
          </p:nvSpPr>
          <p:spPr>
            <a:xfrm rot="1058479" flipH="1">
              <a:off x="2499668" y="2578780"/>
              <a:ext cx="2383341" cy="2192060"/>
            </a:xfrm>
            <a:custGeom>
              <a:avLst/>
              <a:gdLst/>
              <a:ahLst/>
              <a:cxnLst/>
              <a:rect l="l" t="t" r="r" b="b"/>
              <a:pathLst>
                <a:path w="3939446" h="3337785">
                  <a:moveTo>
                    <a:pt x="3939446" y="0"/>
                  </a:moveTo>
                  <a:lnTo>
                    <a:pt x="0" y="0"/>
                  </a:lnTo>
                  <a:lnTo>
                    <a:pt x="0" y="3337785"/>
                  </a:lnTo>
                  <a:lnTo>
                    <a:pt x="3939446" y="3337785"/>
                  </a:lnTo>
                  <a:lnTo>
                    <a:pt x="393944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753266" y="2771630"/>
              <a:ext cx="1894078" cy="131786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53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000000"/>
                  </a:solidFill>
                  <a:latin typeface="Comic Sans MS"/>
                  <a:ea typeface="Comic Sans"/>
                  <a:cs typeface="Comic Sans"/>
                  <a:sym typeface="Comic Sans"/>
                </a:rPr>
                <a:t>Data formats differ, species codes are outdated, and sometimes the metadata’s… well, missing.</a:t>
              </a:r>
              <a:endParaRPr lang="en-US" b="1" dirty="0">
                <a:solidFill>
                  <a:srgbClr val="000000"/>
                </a:solidFill>
                <a:latin typeface="Comic Sans MS"/>
                <a:ea typeface="Comic Sans"/>
                <a:cs typeface="Comic San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A45A4A-632F-E383-6E9A-5F801D026C4F}"/>
              </a:ext>
            </a:extLst>
          </p:cNvPr>
          <p:cNvGrpSpPr/>
          <p:nvPr/>
        </p:nvGrpSpPr>
        <p:grpSpPr>
          <a:xfrm>
            <a:off x="8853810" y="1164014"/>
            <a:ext cx="2647836" cy="2341839"/>
            <a:chOff x="8853810" y="1164014"/>
            <a:chExt cx="2647836" cy="2341839"/>
          </a:xfrm>
        </p:grpSpPr>
        <p:sp>
          <p:nvSpPr>
            <p:cNvPr id="10" name="Freeform 10"/>
            <p:cNvSpPr/>
            <p:nvPr/>
          </p:nvSpPr>
          <p:spPr>
            <a:xfrm rot="1140000" flipH="1">
              <a:off x="8853810" y="1164014"/>
              <a:ext cx="2647836" cy="2341839"/>
            </a:xfrm>
            <a:custGeom>
              <a:avLst/>
              <a:gdLst/>
              <a:ahLst/>
              <a:cxnLst/>
              <a:rect l="l" t="t" r="r" b="b"/>
              <a:pathLst>
                <a:path w="4226324" h="3101065">
                  <a:moveTo>
                    <a:pt x="4226325" y="0"/>
                  </a:moveTo>
                  <a:lnTo>
                    <a:pt x="0" y="0"/>
                  </a:lnTo>
                  <a:lnTo>
                    <a:pt x="0" y="3101065"/>
                  </a:lnTo>
                  <a:lnTo>
                    <a:pt x="4226325" y="3101065"/>
                  </a:lnTo>
                  <a:lnTo>
                    <a:pt x="422632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153257" y="1587543"/>
              <a:ext cx="1701985" cy="7459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014"/>
                </a:lnSpc>
                <a:spcBef>
                  <a:spcPct val="0"/>
                </a:spcBef>
              </a:pPr>
              <a:r>
                <a:rPr lang="en-US" b="1" dirty="0">
                  <a:solidFill>
                    <a:srgbClr val="000000"/>
                  </a:solidFill>
                  <a:latin typeface="Comic Sans MS"/>
                  <a:ea typeface="Comic Sans"/>
                  <a:cs typeface="Comic Sans"/>
                  <a:sym typeface="Comic Sans"/>
                </a:rPr>
                <a:t>Pfft. Every state’s got its own way of writing things down.</a:t>
              </a:r>
              <a:endParaRPr lang="en-US" b="1" dirty="0">
                <a:solidFill>
                  <a:srgbClr val="000000"/>
                </a:solidFill>
                <a:latin typeface="Comic Sans MS"/>
                <a:ea typeface="Comic Sans"/>
                <a:cs typeface="Comic San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A9072D-62A7-5AE8-15E6-3B71FDDB0094}"/>
              </a:ext>
            </a:extLst>
          </p:cNvPr>
          <p:cNvGrpSpPr/>
          <p:nvPr/>
        </p:nvGrpSpPr>
        <p:grpSpPr>
          <a:xfrm>
            <a:off x="6807345" y="2465432"/>
            <a:ext cx="2871079" cy="2042459"/>
            <a:chOff x="6953021" y="2622316"/>
            <a:chExt cx="2871079" cy="2042460"/>
          </a:xfrm>
        </p:grpSpPr>
        <p:sp>
          <p:nvSpPr>
            <p:cNvPr id="9" name="Freeform 9"/>
            <p:cNvSpPr/>
            <p:nvPr/>
          </p:nvSpPr>
          <p:spPr>
            <a:xfrm rot="20940000">
              <a:off x="6953021" y="2622316"/>
              <a:ext cx="2871079" cy="2042460"/>
            </a:xfrm>
            <a:custGeom>
              <a:avLst/>
              <a:gdLst/>
              <a:ahLst/>
              <a:cxnLst/>
              <a:rect l="l" t="t" r="r" b="b"/>
              <a:pathLst>
                <a:path w="3644984" h="3088295">
                  <a:moveTo>
                    <a:pt x="0" y="0"/>
                  </a:moveTo>
                  <a:lnTo>
                    <a:pt x="3644984" y="0"/>
                  </a:lnTo>
                  <a:lnTo>
                    <a:pt x="3644984" y="3088295"/>
                  </a:lnTo>
                  <a:lnTo>
                    <a:pt x="0" y="3088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535112" y="2967566"/>
              <a:ext cx="1919937" cy="9457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>
                  <a:solidFill>
                    <a:srgbClr val="000000"/>
                  </a:solidFill>
                  <a:latin typeface="Comic Sans MS"/>
                  <a:sym typeface="Comic Sans"/>
                </a:rPr>
                <a:t>Last week I was listed as a pelican from Ohio!</a:t>
              </a:r>
              <a:endParaRPr lang="en-US" b="1" dirty="0">
                <a:solidFill>
                  <a:srgbClr val="000000"/>
                </a:solidFill>
                <a:latin typeface="Comic Sans MS"/>
              </a:endParaRPr>
            </a:p>
            <a:p>
              <a:pPr algn="ctr"/>
              <a:r>
                <a:rPr lang="en-US" b="1" dirty="0">
                  <a:solidFill>
                    <a:srgbClr val="000000"/>
                  </a:solidFill>
                  <a:latin typeface="Comic Sans MS"/>
                  <a:sym typeface="Comic Sans"/>
                </a:rPr>
                <a:t>It’s time they clean the clutter—for our sake, and theirs</a:t>
              </a:r>
              <a:endParaRPr lang="en-US" b="1" dirty="0">
                <a:solidFill>
                  <a:srgbClr val="000000"/>
                </a:solidFill>
                <a:latin typeface="Comic Sans MS"/>
              </a:endParaRPr>
            </a:p>
          </p:txBody>
        </p:sp>
      </p:grpSp>
      <p:sp>
        <p:nvSpPr>
          <p:cNvPr id="18" name="Wave 17">
            <a:extLst>
              <a:ext uri="{FF2B5EF4-FFF2-40B4-BE49-F238E27FC236}">
                <a16:creationId xmlns:a16="http://schemas.microsoft.com/office/drawing/2014/main" id="{62D32914-48E6-416F-D09A-AC8D124612E2}"/>
              </a:ext>
            </a:extLst>
          </p:cNvPr>
          <p:cNvSpPr/>
          <p:nvPr/>
        </p:nvSpPr>
        <p:spPr>
          <a:xfrm>
            <a:off x="2755667" y="4770791"/>
            <a:ext cx="6596983" cy="1959773"/>
          </a:xfrm>
          <a:prstGeom prst="horizontalScroll">
            <a:avLst/>
          </a:prstGeom>
          <a:solidFill>
            <a:srgbClr val="F7B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baseline="0" dirty="0">
                <a:solidFill>
                  <a:schemeClr val="tx1"/>
                </a:solidFill>
                <a:latin typeface="Comic Sans MS"/>
                <a:ea typeface="+mn-lt"/>
                <a:cs typeface="+mn-lt"/>
              </a:rPr>
              <a:t>“</a:t>
            </a:r>
            <a:r>
              <a:rPr lang="en-US" sz="1600" b="1" dirty="0">
                <a:solidFill>
                  <a:schemeClr val="tx1"/>
                </a:solidFill>
                <a:latin typeface="Comic Sans MS"/>
                <a:ea typeface="+mn-lt"/>
                <a:cs typeface="+mn-lt"/>
              </a:rPr>
              <a:t>When data's a mess, even </a:t>
            </a:r>
            <a:r>
              <a:rPr lang="en-US" sz="1600" b="1" baseline="0" dirty="0">
                <a:solidFill>
                  <a:schemeClr val="tx1"/>
                </a:solidFill>
                <a:latin typeface="Comic Sans MS"/>
                <a:ea typeface="+mn-lt"/>
                <a:cs typeface="+mn-lt"/>
              </a:rPr>
              <a:t>the </a:t>
            </a:r>
            <a:r>
              <a:rPr lang="en-US" sz="1600" b="1" dirty="0">
                <a:solidFill>
                  <a:schemeClr val="tx1"/>
                </a:solidFill>
                <a:latin typeface="Comic Sans MS"/>
                <a:ea typeface="+mn-lt"/>
                <a:cs typeface="+mn-lt"/>
              </a:rPr>
              <a:t>birds notice. Consistent tracking starts with consistent data</a:t>
            </a:r>
            <a:r>
              <a:rPr lang="en-US" sz="1600" b="1" baseline="0" dirty="0">
                <a:solidFill>
                  <a:schemeClr val="tx1"/>
                </a:solidFill>
                <a:latin typeface="Comic Sans MS"/>
                <a:ea typeface="+mn-lt"/>
                <a:cs typeface="+mn-lt"/>
              </a:rPr>
              <a:t>.”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  <a:p>
            <a:pPr algn="ctr"/>
            <a:r>
              <a:rPr lang="en-US" sz="1600" b="1" baseline="0" dirty="0">
                <a:solidFill>
                  <a:schemeClr val="tx1"/>
                </a:solidFill>
                <a:latin typeface="Comic Sans MS"/>
              </a:rPr>
              <a:t>This project aims to clean and standardize bird survey data across the Atlantic Flyway—ensuring every bird, every record, and every trend counts.</a:t>
            </a:r>
            <a:endParaRPr lang="en-US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1" name="Wave 17">
            <a:extLst>
              <a:ext uri="{FF2B5EF4-FFF2-40B4-BE49-F238E27FC236}">
                <a16:creationId xmlns:a16="http://schemas.microsoft.com/office/drawing/2014/main" id="{377EDFA7-5E6D-CD24-A994-192387A2591E}"/>
              </a:ext>
            </a:extLst>
          </p:cNvPr>
          <p:cNvSpPr/>
          <p:nvPr/>
        </p:nvSpPr>
        <p:spPr>
          <a:xfrm>
            <a:off x="2498235" y="147304"/>
            <a:ext cx="6658765" cy="888855"/>
          </a:xfrm>
          <a:prstGeom prst="verticalScroll">
            <a:avLst/>
          </a:prstGeom>
          <a:solidFill>
            <a:srgbClr val="F7BE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800" b="1" dirty="0">
                <a:solidFill>
                  <a:srgbClr val="002060"/>
                </a:solidFill>
                <a:latin typeface="Comic Sans MS"/>
              </a:rPr>
              <a:t>Problem Statement</a:t>
            </a:r>
            <a:endParaRPr lang="en-US" sz="4800" dirty="0">
              <a:solidFill>
                <a:srgbClr val="002060"/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2392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7765147" y="5454513"/>
            <a:ext cx="1326910" cy="9407"/>
          </a:xfrm>
          <a:prstGeom prst="line">
            <a:avLst/>
          </a:prstGeom>
          <a:ln w="19050" cap="rnd">
            <a:solidFill>
              <a:srgbClr val="CDCDCD"/>
            </a:solidFill>
            <a:prstDash val="sysDash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8" name="AutoShape 8"/>
          <p:cNvSpPr/>
          <p:nvPr/>
        </p:nvSpPr>
        <p:spPr>
          <a:xfrm rot="5400000">
            <a:off x="6427021" y="4135201"/>
            <a:ext cx="2688951" cy="0"/>
          </a:xfrm>
          <a:prstGeom prst="line">
            <a:avLst/>
          </a:prstGeom>
          <a:ln w="19050" cap="rnd">
            <a:solidFill>
              <a:srgbClr val="CDCDCD"/>
            </a:solidFill>
            <a:prstDash val="sysDash"/>
            <a:headEnd type="none" w="sm" len="sm"/>
            <a:tailEnd type="none" w="sm" len="sm"/>
          </a:ln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/>
          </a:p>
        </p:txBody>
      </p:sp>
      <p:sp>
        <p:nvSpPr>
          <p:cNvPr id="21" name="TextBox 21"/>
          <p:cNvSpPr txBox="1"/>
          <p:nvPr/>
        </p:nvSpPr>
        <p:spPr>
          <a:xfrm>
            <a:off x="902995" y="410834"/>
            <a:ext cx="8517236" cy="638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289"/>
              </a:lnSpc>
            </a:pPr>
            <a:r>
              <a:rPr lang="en-US" sz="3750" b="1" spc="37" dirty="0">
                <a:solidFill>
                  <a:srgbClr val="002060"/>
                </a:solidFill>
                <a:latin typeface="Comic Sans MS"/>
                <a:ea typeface="Boston Angel Bold"/>
                <a:cs typeface="Boston Angel Bold"/>
                <a:sym typeface="Boston Angel Bold"/>
              </a:rPr>
              <a:t>The </a:t>
            </a:r>
            <a:r>
              <a:rPr lang="en-US" sz="4000" b="1" spc="37" dirty="0">
                <a:solidFill>
                  <a:srgbClr val="002060"/>
                </a:solidFill>
                <a:latin typeface="Comic Sans MS"/>
                <a:ea typeface="Boston Angel Bold"/>
                <a:cs typeface="Boston Angel Bold"/>
                <a:sym typeface="Boston Angel Bold"/>
              </a:rPr>
              <a:t>Anatomy</a:t>
            </a:r>
            <a:r>
              <a:rPr lang="en-US" sz="3750" b="1" spc="37" dirty="0">
                <a:solidFill>
                  <a:srgbClr val="002060"/>
                </a:solidFill>
                <a:latin typeface="Comic Sans MS"/>
                <a:ea typeface="Boston Angel Bold"/>
                <a:cs typeface="Boston Angel Bold"/>
                <a:sym typeface="Boston Angel Bold"/>
              </a:rPr>
              <a:t> of Our Survey Data</a:t>
            </a:r>
            <a:endParaRPr lang="en-US" sz="3750" b="1" spc="37" dirty="0">
              <a:solidFill>
                <a:srgbClr val="002060"/>
              </a:solidFill>
              <a:latin typeface="Comic Sans MS"/>
              <a:ea typeface="Boston Angel Bold"/>
              <a:cs typeface="Boston Angel Bold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5D9B71-40B2-CC8E-61A0-EFD4D49FDAAC}"/>
              </a:ext>
            </a:extLst>
          </p:cNvPr>
          <p:cNvGrpSpPr/>
          <p:nvPr/>
        </p:nvGrpSpPr>
        <p:grpSpPr>
          <a:xfrm>
            <a:off x="902810" y="2010940"/>
            <a:ext cx="3337061" cy="3851086"/>
            <a:chOff x="902810" y="2010940"/>
            <a:chExt cx="3337061" cy="3851086"/>
          </a:xfrm>
        </p:grpSpPr>
        <p:sp>
          <p:nvSpPr>
            <p:cNvPr id="9" name="Freeform 9"/>
            <p:cNvSpPr/>
            <p:nvPr/>
          </p:nvSpPr>
          <p:spPr>
            <a:xfrm>
              <a:off x="2262752" y="4893277"/>
              <a:ext cx="968749" cy="968749"/>
            </a:xfrm>
            <a:custGeom>
              <a:avLst/>
              <a:gdLst/>
              <a:ahLst/>
              <a:cxnLst/>
              <a:rect l="l" t="t" r="r" b="b"/>
              <a:pathLst>
                <a:path w="1453123" h="1453123">
                  <a:moveTo>
                    <a:pt x="0" y="0"/>
                  </a:moveTo>
                  <a:lnTo>
                    <a:pt x="1453123" y="0"/>
                  </a:lnTo>
                  <a:lnTo>
                    <a:pt x="1453123" y="1453122"/>
                  </a:lnTo>
                  <a:lnTo>
                    <a:pt x="0" y="14531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02810" y="2010940"/>
              <a:ext cx="3337061" cy="3337061"/>
            </a:xfrm>
            <a:custGeom>
              <a:avLst/>
              <a:gdLst/>
              <a:ahLst/>
              <a:cxnLst/>
              <a:rect l="l" t="t" r="r" b="b"/>
              <a:pathLst>
                <a:path w="5005591" h="5005591">
                  <a:moveTo>
                    <a:pt x="0" y="0"/>
                  </a:moveTo>
                  <a:lnTo>
                    <a:pt x="5005592" y="0"/>
                  </a:lnTo>
                  <a:lnTo>
                    <a:pt x="5005592" y="5005592"/>
                  </a:lnTo>
                  <a:lnTo>
                    <a:pt x="0" y="5005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336232" y="4966757"/>
              <a:ext cx="821789" cy="821789"/>
            </a:xfrm>
            <a:custGeom>
              <a:avLst/>
              <a:gdLst/>
              <a:ahLst/>
              <a:cxnLst/>
              <a:rect l="l" t="t" r="r" b="b"/>
              <a:pathLst>
                <a:path w="1232683" h="1232683">
                  <a:moveTo>
                    <a:pt x="0" y="0"/>
                  </a:moveTo>
                  <a:lnTo>
                    <a:pt x="1232683" y="0"/>
                  </a:lnTo>
                  <a:lnTo>
                    <a:pt x="1232683" y="1232682"/>
                  </a:lnTo>
                  <a:lnTo>
                    <a:pt x="0" y="1232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223678" y="2166833"/>
              <a:ext cx="594003" cy="594003"/>
            </a:xfrm>
            <a:custGeom>
              <a:avLst/>
              <a:gdLst/>
              <a:ahLst/>
              <a:cxnLst/>
              <a:rect l="l" t="t" r="r" b="b"/>
              <a:pathLst>
                <a:path w="891005" h="891005">
                  <a:moveTo>
                    <a:pt x="0" y="0"/>
                  </a:moveTo>
                  <a:lnTo>
                    <a:pt x="891006" y="0"/>
                  </a:lnTo>
                  <a:lnTo>
                    <a:pt x="891006" y="891005"/>
                  </a:lnTo>
                  <a:lnTo>
                    <a:pt x="0" y="891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262752" y="5097502"/>
              <a:ext cx="968749" cy="4868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001"/>
                </a:lnSpc>
              </a:pPr>
              <a:r>
                <a:rPr lang="en-US" sz="2858" b="1" spc="28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75110" y="2739650"/>
              <a:ext cx="1992461" cy="2731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40"/>
                </a:lnSpc>
              </a:pPr>
              <a:r>
                <a:rPr lang="en-US" sz="1600" b="1" spc="16" dirty="0">
                  <a:solidFill>
                    <a:srgbClr val="000000"/>
                  </a:solidFill>
                  <a:latin typeface="Comic Sans MS"/>
                  <a:ea typeface="Alegreya Bold"/>
                  <a:cs typeface="Alegreya Bold"/>
                  <a:sym typeface="Alegreya Bold"/>
                </a:rPr>
                <a:t>Dataset</a:t>
              </a:r>
              <a:endParaRPr lang="en-US" sz="1600" b="1" spc="16" dirty="0">
                <a:solidFill>
                  <a:srgbClr val="000000"/>
                </a:solidFill>
                <a:latin typeface="Comic Sans MS"/>
                <a:ea typeface="Alegreya Bold"/>
                <a:cs typeface="Alegreya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7207" y="3236543"/>
              <a:ext cx="2889077" cy="15134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00"/>
                </a:lnSpc>
              </a:pPr>
              <a:r>
                <a:rPr lang="en-US" sz="1600" spc="12" dirty="0">
                  <a:solidFill>
                    <a:srgbClr val="000000"/>
                  </a:solidFill>
                  <a:latin typeface="Comic Sans MS"/>
                  <a:ea typeface="Inter Italics"/>
                  <a:cs typeface="Inter Italics"/>
                  <a:sym typeface="Inter Italics"/>
                </a:rPr>
                <a:t>Rows: </a:t>
              </a:r>
              <a:r>
                <a:rPr lang="en-US" sz="1600" spc="12" dirty="0">
                  <a:solidFill>
                    <a:srgbClr val="000000"/>
                  </a:solidFill>
                  <a:latin typeface="Comic Sans MS"/>
                  <a:ea typeface="Inter"/>
                  <a:cs typeface="Inter"/>
                  <a:sym typeface="Inter"/>
                </a:rPr>
                <a:t>67,049</a:t>
              </a:r>
              <a:endParaRPr lang="en-US" sz="1600" spc="12" dirty="0">
                <a:solidFill>
                  <a:srgbClr val="000000"/>
                </a:solidFill>
                <a:latin typeface="Comic Sans MS"/>
                <a:ea typeface="Inter"/>
                <a:cs typeface="Inter"/>
              </a:endParaRPr>
            </a:p>
            <a:p>
              <a:pPr algn="l">
                <a:lnSpc>
                  <a:spcPts val="1700"/>
                </a:lnSpc>
              </a:pPr>
              <a:r>
                <a:rPr lang="en-US" sz="1600" spc="12" dirty="0">
                  <a:solidFill>
                    <a:srgbClr val="000000"/>
                  </a:solidFill>
                  <a:latin typeface="Comic Sans MS"/>
                  <a:ea typeface="Inter Italics"/>
                  <a:cs typeface="Inter Italics"/>
                  <a:sym typeface="Inter Italics"/>
                </a:rPr>
                <a:t>Fields:</a:t>
              </a:r>
              <a:r>
                <a:rPr lang="en-US" sz="1600" spc="12" dirty="0">
                  <a:solidFill>
                    <a:srgbClr val="000000"/>
                  </a:solidFill>
                  <a:latin typeface="Comic Sans MS"/>
                  <a:ea typeface="Inter"/>
                  <a:cs typeface="Inter"/>
                  <a:sym typeface="Inter"/>
                </a:rPr>
                <a:t> 50</a:t>
              </a:r>
              <a:endParaRPr lang="en-US" sz="1600" spc="12" dirty="0">
                <a:solidFill>
                  <a:srgbClr val="000000"/>
                </a:solidFill>
                <a:latin typeface="Comic Sans MS"/>
                <a:ea typeface="Inter"/>
                <a:cs typeface="Inter"/>
              </a:endParaRPr>
            </a:p>
            <a:p>
              <a:pPr algn="l">
                <a:lnSpc>
                  <a:spcPts val="1700"/>
                </a:lnSpc>
              </a:pPr>
              <a:r>
                <a:rPr lang="en-US" sz="1600" spc="12" err="1">
                  <a:solidFill>
                    <a:srgbClr val="000000"/>
                  </a:solidFill>
                  <a:latin typeface="Comic Sans MS"/>
                  <a:ea typeface="Inter Italics"/>
                  <a:cs typeface="Inter Italics"/>
                  <a:sym typeface="Inter Italics"/>
                </a:rPr>
                <a:t>Type:</a:t>
              </a:r>
              <a:r>
                <a:rPr lang="en-US" sz="1600" spc="12" err="1">
                  <a:solidFill>
                    <a:srgbClr val="000000"/>
                  </a:solidFill>
                  <a:latin typeface="Comic Sans MS"/>
                  <a:ea typeface="Inter"/>
                  <a:cs typeface="Inter"/>
                  <a:sym typeface="Inter"/>
                </a:rPr>
                <a:t>Colonial</a:t>
              </a:r>
              <a:r>
                <a:rPr lang="en-US" sz="1600" spc="12" dirty="0">
                  <a:solidFill>
                    <a:srgbClr val="000000"/>
                  </a:solidFill>
                  <a:latin typeface="Comic Sans MS"/>
                  <a:ea typeface="Inter"/>
                  <a:cs typeface="Inter"/>
                  <a:sym typeface="Inter"/>
                </a:rPr>
                <a:t> Waterbird survey records </a:t>
              </a:r>
              <a:endParaRPr lang="en-US" sz="1600" spc="12" dirty="0">
                <a:solidFill>
                  <a:srgbClr val="000000"/>
                </a:solidFill>
                <a:latin typeface="Comic Sans MS"/>
                <a:ea typeface="Inter"/>
                <a:cs typeface="Inter"/>
              </a:endParaRPr>
            </a:p>
            <a:p>
              <a:pPr algn="l">
                <a:lnSpc>
                  <a:spcPts val="1700"/>
                </a:lnSpc>
              </a:pPr>
              <a:r>
                <a:rPr lang="en-US" sz="1600" spc="12" dirty="0">
                  <a:solidFill>
                    <a:srgbClr val="000000"/>
                  </a:solidFill>
                  <a:latin typeface="Comic Sans MS"/>
                  <a:ea typeface="Inter Italics"/>
                  <a:cs typeface="Inter Italics"/>
                  <a:sym typeface="Inter Italics"/>
                </a:rPr>
                <a:t>Time Range:</a:t>
              </a:r>
              <a:r>
                <a:rPr lang="en-US" sz="1600" spc="12" dirty="0">
                  <a:solidFill>
                    <a:srgbClr val="000000"/>
                  </a:solidFill>
                  <a:latin typeface="Comic Sans MS"/>
                  <a:ea typeface="Inter"/>
                  <a:cs typeface="Inter"/>
                  <a:sym typeface="Inter"/>
                </a:rPr>
                <a:t> 1850-2019</a:t>
              </a:r>
              <a:endParaRPr lang="en-US" sz="1600" spc="12" dirty="0">
                <a:solidFill>
                  <a:srgbClr val="000000"/>
                </a:solidFill>
                <a:latin typeface="Comic Sans MS"/>
                <a:ea typeface="Inter"/>
                <a:cs typeface="Inter"/>
              </a:endParaRPr>
            </a:p>
            <a:p>
              <a:pPr algn="l">
                <a:lnSpc>
                  <a:spcPts val="1700"/>
                </a:lnSpc>
              </a:pPr>
              <a:r>
                <a:rPr lang="en-US" sz="1600" spc="12" dirty="0">
                  <a:solidFill>
                    <a:srgbClr val="000000"/>
                  </a:solidFill>
                  <a:latin typeface="Comic Sans MS"/>
                  <a:ea typeface="Inter Italics"/>
                  <a:cs typeface="Inter Italics"/>
                  <a:sym typeface="Inter Italics"/>
                </a:rPr>
                <a:t>Survey Region:</a:t>
              </a:r>
              <a:r>
                <a:rPr lang="en-US" sz="1600" spc="12" dirty="0">
                  <a:solidFill>
                    <a:srgbClr val="000000"/>
                  </a:solidFill>
                  <a:latin typeface="Comic Sans MS"/>
                  <a:ea typeface="Inter"/>
                  <a:cs typeface="Inter"/>
                  <a:sym typeface="Inter"/>
                </a:rPr>
                <a:t> Atlantic Flyway states</a:t>
              </a:r>
              <a:endParaRPr lang="en-US" sz="1600" spc="12">
                <a:solidFill>
                  <a:srgbClr val="000000"/>
                </a:solidFill>
                <a:latin typeface="Comic Sans MS"/>
                <a:ea typeface="Inter"/>
                <a:cs typeface="Inter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3CDD653-44D4-2647-4A07-DA18C94B16AA}"/>
              </a:ext>
            </a:extLst>
          </p:cNvPr>
          <p:cNvGrpSpPr/>
          <p:nvPr/>
        </p:nvGrpSpPr>
        <p:grpSpPr>
          <a:xfrm>
            <a:off x="7969175" y="2204685"/>
            <a:ext cx="3225070" cy="3654122"/>
            <a:chOff x="7969175" y="2204685"/>
            <a:chExt cx="3225070" cy="3654122"/>
          </a:xfrm>
        </p:grpSpPr>
        <p:sp>
          <p:nvSpPr>
            <p:cNvPr id="15" name="Freeform 15"/>
            <p:cNvSpPr/>
            <p:nvPr/>
          </p:nvSpPr>
          <p:spPr>
            <a:xfrm>
              <a:off x="9090121" y="4906345"/>
              <a:ext cx="952462" cy="952462"/>
            </a:xfrm>
            <a:custGeom>
              <a:avLst/>
              <a:gdLst/>
              <a:ahLst/>
              <a:cxnLst/>
              <a:rect l="l" t="t" r="r" b="b"/>
              <a:pathLst>
                <a:path w="1428693" h="1428693">
                  <a:moveTo>
                    <a:pt x="0" y="0"/>
                  </a:moveTo>
                  <a:lnTo>
                    <a:pt x="1428693" y="0"/>
                  </a:lnTo>
                  <a:lnTo>
                    <a:pt x="1428693" y="1428693"/>
                  </a:lnTo>
                  <a:lnTo>
                    <a:pt x="0" y="14286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969175" y="2204685"/>
              <a:ext cx="3225070" cy="3225070"/>
            </a:xfrm>
            <a:custGeom>
              <a:avLst/>
              <a:gdLst/>
              <a:ahLst/>
              <a:cxnLst/>
              <a:rect l="l" t="t" r="r" b="b"/>
              <a:pathLst>
                <a:path w="4837605" h="4837605">
                  <a:moveTo>
                    <a:pt x="0" y="0"/>
                  </a:moveTo>
                  <a:lnTo>
                    <a:pt x="4837605" y="0"/>
                  </a:lnTo>
                  <a:lnTo>
                    <a:pt x="4837605" y="4837605"/>
                  </a:lnTo>
                  <a:lnTo>
                    <a:pt x="0" y="4837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9155458" y="4971999"/>
              <a:ext cx="821789" cy="821789"/>
            </a:xfrm>
            <a:custGeom>
              <a:avLst/>
              <a:gdLst/>
              <a:ahLst/>
              <a:cxnLst/>
              <a:rect l="l" t="t" r="r" b="b"/>
              <a:pathLst>
                <a:path w="1232683" h="1232683">
                  <a:moveTo>
                    <a:pt x="0" y="0"/>
                  </a:moveTo>
                  <a:lnTo>
                    <a:pt x="1232683" y="0"/>
                  </a:lnTo>
                  <a:lnTo>
                    <a:pt x="1232683" y="1232683"/>
                  </a:lnTo>
                  <a:lnTo>
                    <a:pt x="0" y="1232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9315023" y="2204685"/>
              <a:ext cx="525131" cy="525131"/>
            </a:xfrm>
            <a:custGeom>
              <a:avLst/>
              <a:gdLst/>
              <a:ahLst/>
              <a:cxnLst/>
              <a:rect l="l" t="t" r="r" b="b"/>
              <a:pathLst>
                <a:path w="787697" h="787697">
                  <a:moveTo>
                    <a:pt x="0" y="0"/>
                  </a:moveTo>
                  <a:lnTo>
                    <a:pt x="787697" y="0"/>
                  </a:lnTo>
                  <a:lnTo>
                    <a:pt x="787697" y="787697"/>
                  </a:lnTo>
                  <a:lnTo>
                    <a:pt x="0" y="7876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325046" y="2737547"/>
              <a:ext cx="2482997" cy="2731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40"/>
                </a:lnSpc>
              </a:pPr>
              <a:r>
                <a:rPr lang="en-US" sz="1600" b="1" spc="16">
                  <a:solidFill>
                    <a:srgbClr val="000000"/>
                  </a:solidFill>
                  <a:latin typeface="Comic Sans MS"/>
                  <a:sym typeface="Alegreya Bold"/>
                </a:rPr>
                <a:t>Data quality Challenges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8010694" y="3205661"/>
              <a:ext cx="3139208" cy="16953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9080" lvl="1" indent="-129540">
                <a:buFont typeface="Arial"/>
                <a:buChar char="•"/>
              </a:pPr>
              <a:r>
                <a:rPr lang="en-US" sz="1600" spc="12" dirty="0">
                  <a:solidFill>
                    <a:srgbClr val="000000"/>
                  </a:solidFill>
                  <a:latin typeface="Comic Sans MS"/>
                  <a:ea typeface="+mn-lt"/>
                  <a:cs typeface="+mn-lt"/>
                  <a:sym typeface="Inter"/>
                </a:rPr>
                <a:t>Standardized formats for dates, species names, and count units</a:t>
              </a:r>
              <a:endParaRPr lang="en-US" sz="1600">
                <a:ea typeface="+mn-lt"/>
                <a:cs typeface="+mn-lt"/>
              </a:endParaRPr>
            </a:p>
            <a:p>
              <a:pPr marL="259080" lvl="1" indent="-129540">
                <a:buFont typeface="Arial"/>
                <a:buChar char="•"/>
              </a:pPr>
              <a:r>
                <a:rPr lang="en-US" sz="1600" spc="12" dirty="0">
                  <a:solidFill>
                    <a:srgbClr val="000000"/>
                  </a:solidFill>
                  <a:latin typeface="Comic Sans MS"/>
                  <a:ea typeface="+mn-lt"/>
                  <a:cs typeface="+mn-lt"/>
                  <a:sym typeface="Inter"/>
                </a:rPr>
                <a:t>Removed redundant or irrelevant fields to simplify the dataset</a:t>
              </a:r>
              <a:endParaRPr lang="en-US" sz="1600">
                <a:ea typeface="Calibri"/>
                <a:cs typeface="Calibri"/>
              </a:endParaRPr>
            </a:p>
            <a:p>
              <a:pPr marL="259080" lvl="1" indent="-129540" algn="l">
                <a:lnSpc>
                  <a:spcPts val="1680"/>
                </a:lnSpc>
                <a:buFont typeface="Arial"/>
                <a:buChar char="•"/>
              </a:pPr>
              <a:endParaRPr lang="en-US" sz="1600" spc="12" dirty="0">
                <a:solidFill>
                  <a:srgbClr val="000000"/>
                </a:solidFill>
                <a:latin typeface="Comic Sans MS"/>
                <a:ea typeface="Inter"/>
                <a:cs typeface="Inter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097336" y="5064951"/>
              <a:ext cx="968749" cy="4868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001"/>
                </a:lnSpc>
              </a:pPr>
              <a:r>
                <a:rPr lang="en-US" sz="2858" b="1" spc="28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A0C5F74-5E44-1E42-E524-9F22C8B256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2478" y="1388227"/>
            <a:ext cx="1122272" cy="1434930"/>
          </a:xfrm>
          <a:prstGeom prst="rect">
            <a:avLst/>
          </a:prstGeom>
        </p:spPr>
      </p:pic>
      <p:sp>
        <p:nvSpPr>
          <p:cNvPr id="34" name="Cloud Callout 33">
            <a:extLst>
              <a:ext uri="{FF2B5EF4-FFF2-40B4-BE49-F238E27FC236}">
                <a16:creationId xmlns:a16="http://schemas.microsoft.com/office/drawing/2014/main" id="{605AAA4B-5E28-BA67-F562-4EAC96EC2766}"/>
              </a:ext>
            </a:extLst>
          </p:cNvPr>
          <p:cNvSpPr/>
          <p:nvPr/>
        </p:nvSpPr>
        <p:spPr>
          <a:xfrm flipH="1">
            <a:off x="9514923" y="-1104"/>
            <a:ext cx="2227322" cy="1458489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mic Sans MS"/>
                <a:ea typeface="Baskerville" panose="02020502070401020303" pitchFamily="18" charset="0"/>
                <a:cs typeface="Times New Roman"/>
              </a:rPr>
              <a:t>And every row needed cleaning—just like my feathers after nesting season!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123469-0B7B-7C8C-3834-0911858C13FB}"/>
              </a:ext>
            </a:extLst>
          </p:cNvPr>
          <p:cNvGrpSpPr/>
          <p:nvPr/>
        </p:nvGrpSpPr>
        <p:grpSpPr>
          <a:xfrm>
            <a:off x="3231501" y="2733465"/>
            <a:ext cx="4533646" cy="3743447"/>
            <a:chOff x="3231501" y="2733465"/>
            <a:chExt cx="4533646" cy="3743447"/>
          </a:xfrm>
        </p:grpSpPr>
        <p:grpSp>
          <p:nvGrpSpPr>
            <p:cNvPr id="2" name="Group 2"/>
            <p:cNvGrpSpPr/>
            <p:nvPr/>
          </p:nvGrpSpPr>
          <p:grpSpPr>
            <a:xfrm>
              <a:off x="3231501" y="2797076"/>
              <a:ext cx="2380125" cy="2688951"/>
              <a:chOff x="0" y="0"/>
              <a:chExt cx="4760251" cy="5377902"/>
            </a:xfrm>
          </p:grpSpPr>
          <p:sp>
            <p:nvSpPr>
              <p:cNvPr id="3" name="AutoShape 3"/>
              <p:cNvSpPr/>
              <p:nvPr/>
            </p:nvSpPr>
            <p:spPr>
              <a:xfrm>
                <a:off x="0" y="5352502"/>
                <a:ext cx="2399820" cy="0"/>
              </a:xfrm>
              <a:prstGeom prst="line">
                <a:avLst/>
              </a:prstGeom>
              <a:ln w="25400" cap="rnd">
                <a:solidFill>
                  <a:srgbClr val="CDCDCD"/>
                </a:solidFill>
                <a:prstDash val="sysDash"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/>
              </a:p>
            </p:txBody>
          </p:sp>
          <p:sp>
            <p:nvSpPr>
              <p:cNvPr id="4" name="AutoShape 4"/>
              <p:cNvSpPr/>
              <p:nvPr/>
            </p:nvSpPr>
            <p:spPr>
              <a:xfrm>
                <a:off x="2374420" y="0"/>
                <a:ext cx="2385831" cy="0"/>
              </a:xfrm>
              <a:prstGeom prst="line">
                <a:avLst/>
              </a:prstGeom>
              <a:ln w="25400" cap="rnd">
                <a:solidFill>
                  <a:srgbClr val="CDCDCD"/>
                </a:solidFill>
                <a:prstDash val="sysDash"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/>
              </a:p>
            </p:txBody>
          </p:sp>
          <p:sp>
            <p:nvSpPr>
              <p:cNvPr id="5" name="AutoShape 5"/>
              <p:cNvSpPr/>
              <p:nvPr/>
            </p:nvSpPr>
            <p:spPr>
              <a:xfrm rot="5400000">
                <a:off x="-301831" y="2676251"/>
                <a:ext cx="5377902" cy="0"/>
              </a:xfrm>
              <a:prstGeom prst="line">
                <a:avLst/>
              </a:prstGeom>
              <a:ln w="25400" cap="rnd">
                <a:solidFill>
                  <a:srgbClr val="CDCDCD"/>
                </a:solidFill>
                <a:prstDash val="sysDash"/>
                <a:headEnd type="none" w="sm" len="sm"/>
                <a:tailEnd type="none" w="sm" len="sm"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/>
              </a:p>
            </p:txBody>
          </p:sp>
        </p:grpSp>
        <p:sp>
          <p:nvSpPr>
            <p:cNvPr id="7" name="AutoShape 7"/>
            <p:cNvSpPr/>
            <p:nvPr/>
          </p:nvSpPr>
          <p:spPr>
            <a:xfrm>
              <a:off x="6572232" y="2797075"/>
              <a:ext cx="1192915" cy="0"/>
            </a:xfrm>
            <a:prstGeom prst="line">
              <a:avLst/>
            </a:prstGeom>
            <a:ln w="19050" cap="rnd">
              <a:solidFill>
                <a:srgbClr val="CDCDCD"/>
              </a:solidFill>
              <a:prstDash val="sysDash"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5608046" y="2733465"/>
              <a:ext cx="952462" cy="952462"/>
            </a:xfrm>
            <a:custGeom>
              <a:avLst/>
              <a:gdLst/>
              <a:ahLst/>
              <a:cxnLst/>
              <a:rect l="l" t="t" r="r" b="b"/>
              <a:pathLst>
                <a:path w="1428693" h="1428693">
                  <a:moveTo>
                    <a:pt x="0" y="0"/>
                  </a:moveTo>
                  <a:lnTo>
                    <a:pt x="1428694" y="0"/>
                  </a:lnTo>
                  <a:lnTo>
                    <a:pt x="1428694" y="1428694"/>
                  </a:lnTo>
                  <a:lnTo>
                    <a:pt x="0" y="1428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513899" y="3272156"/>
              <a:ext cx="3169675" cy="3169675"/>
            </a:xfrm>
            <a:custGeom>
              <a:avLst/>
              <a:gdLst/>
              <a:ahLst/>
              <a:cxnLst/>
              <a:rect l="l" t="t" r="r" b="b"/>
              <a:pathLst>
                <a:path w="4754513" h="4754513">
                  <a:moveTo>
                    <a:pt x="0" y="0"/>
                  </a:moveTo>
                  <a:lnTo>
                    <a:pt x="4754513" y="0"/>
                  </a:lnTo>
                  <a:lnTo>
                    <a:pt x="4754513" y="4754513"/>
                  </a:lnTo>
                  <a:lnTo>
                    <a:pt x="0" y="4754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5673383" y="2798802"/>
              <a:ext cx="821789" cy="821789"/>
            </a:xfrm>
            <a:custGeom>
              <a:avLst/>
              <a:gdLst/>
              <a:ahLst/>
              <a:cxnLst/>
              <a:rect l="l" t="t" r="r" b="b"/>
              <a:pathLst>
                <a:path w="1232683" h="1232683">
                  <a:moveTo>
                    <a:pt x="0" y="0"/>
                  </a:moveTo>
                  <a:lnTo>
                    <a:pt x="1232682" y="0"/>
                  </a:lnTo>
                  <a:lnTo>
                    <a:pt x="1232682" y="1232682"/>
                  </a:lnTo>
                  <a:lnTo>
                    <a:pt x="0" y="1232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5599903" y="2937690"/>
              <a:ext cx="968749" cy="48686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001"/>
                </a:lnSpc>
              </a:pPr>
              <a:r>
                <a:rPr lang="en-US" sz="2858" b="1" spc="28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066083" y="4000427"/>
              <a:ext cx="2298698" cy="2630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39"/>
                </a:lnSpc>
              </a:pPr>
              <a:r>
                <a:rPr lang="en-US" sz="1600" b="1" spc="16" dirty="0">
                  <a:solidFill>
                    <a:srgbClr val="000000"/>
                  </a:solidFill>
                  <a:latin typeface="Comic Sans MS"/>
                  <a:sym typeface="Alegreya Bold"/>
                </a:rPr>
                <a:t>Main Data Components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516088" y="4528686"/>
              <a:ext cx="3162996" cy="19482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9093" lvl="1" indent="-129546" algn="l">
                <a:lnSpc>
                  <a:spcPts val="1680"/>
                </a:lnSpc>
                <a:buFont typeface="Arial"/>
                <a:buChar char="•"/>
              </a:pPr>
              <a:r>
                <a:rPr lang="en-US" sz="1600" spc="12">
                  <a:solidFill>
                    <a:srgbClr val="000000"/>
                  </a:solidFill>
                  <a:latin typeface="Comic Sans MS"/>
                  <a:sym typeface="Inter Italics"/>
                </a:rPr>
                <a:t>Survey Details: </a:t>
              </a:r>
              <a:r>
                <a:rPr lang="en-US" sz="1600" spc="12">
                  <a:solidFill>
                    <a:srgbClr val="000000"/>
                  </a:solidFill>
                  <a:latin typeface="Comic Sans MS"/>
                  <a:sym typeface="Inter"/>
                </a:rPr>
                <a:t>Date, Time, Observer, Visit Number</a:t>
              </a:r>
            </a:p>
            <a:p>
              <a:pPr marL="259093" lvl="1" indent="-129546" algn="l">
                <a:lnSpc>
                  <a:spcPts val="1680"/>
                </a:lnSpc>
                <a:buFont typeface="Arial"/>
                <a:buChar char="•"/>
              </a:pPr>
              <a:r>
                <a:rPr lang="en-US" sz="1600" spc="12">
                  <a:solidFill>
                    <a:srgbClr val="000000"/>
                  </a:solidFill>
                  <a:latin typeface="Comic Sans MS"/>
                  <a:sym typeface="Inter Italics"/>
                </a:rPr>
                <a:t>Geographical Data: </a:t>
              </a:r>
              <a:r>
                <a:rPr lang="en-US" sz="1600" spc="12">
                  <a:solidFill>
                    <a:srgbClr val="000000"/>
                  </a:solidFill>
                  <a:latin typeface="Comic Sans MS"/>
                  <a:sym typeface="Inter"/>
                </a:rPr>
                <a:t>Colony Name, Latitude, Longitude, County, State</a:t>
              </a:r>
            </a:p>
            <a:p>
              <a:pPr marL="259080" lvl="1" indent="-129540" algn="l">
                <a:lnSpc>
                  <a:spcPts val="1680"/>
                </a:lnSpc>
                <a:buFont typeface="Arial"/>
                <a:buChar char="•"/>
              </a:pPr>
              <a:r>
                <a:rPr lang="en-US" sz="1600" spc="12" dirty="0">
                  <a:solidFill>
                    <a:srgbClr val="000000"/>
                  </a:solidFill>
                  <a:latin typeface="Comic Sans MS"/>
                  <a:sym typeface="Inter Italics"/>
                </a:rPr>
                <a:t>Species Data: </a:t>
              </a:r>
              <a:r>
                <a:rPr lang="en-US" sz="1600" spc="12" dirty="0">
                  <a:solidFill>
                    <a:srgbClr val="000000"/>
                  </a:solidFill>
                  <a:latin typeface="Comic Sans MS"/>
                  <a:sym typeface="Inter"/>
                </a:rPr>
                <a:t>Species Name, Count Type, </a:t>
              </a:r>
              <a:r>
                <a:rPr lang="en-US" sz="1600" spc="12">
                  <a:solidFill>
                    <a:srgbClr val="000000"/>
                  </a:solidFill>
                  <a:latin typeface="Comic Sans MS"/>
                  <a:sym typeface="Inter"/>
                </a:rPr>
                <a:t>Population Estimate</a:t>
              </a:r>
              <a:endParaRPr lang="en-US" sz="1200" spc="12">
                <a:solidFill>
                  <a:srgbClr val="000000"/>
                </a:solidFill>
                <a:latin typeface="Inter"/>
                <a:ea typeface="Inter"/>
                <a:cs typeface="Inter"/>
              </a:endParaRPr>
            </a:p>
            <a:p>
              <a:pPr algn="l">
                <a:lnSpc>
                  <a:spcPts val="1680"/>
                </a:lnSpc>
              </a:pPr>
              <a:endParaRPr lang="en-US" sz="1200" spc="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" name="Freeform 19"/>
            <p:cNvSpPr/>
            <p:nvPr/>
          </p:nvSpPr>
          <p:spPr>
            <a:xfrm>
              <a:off x="4679756" y="3819363"/>
              <a:ext cx="385116" cy="625027"/>
            </a:xfrm>
            <a:custGeom>
              <a:avLst/>
              <a:gdLst/>
              <a:ahLst/>
              <a:cxnLst/>
              <a:rect l="l" t="t" r="r" b="b"/>
              <a:pathLst>
                <a:path w="577674" h="937541">
                  <a:moveTo>
                    <a:pt x="0" y="0"/>
                  </a:moveTo>
                  <a:lnTo>
                    <a:pt x="577675" y="0"/>
                  </a:lnTo>
                  <a:lnTo>
                    <a:pt x="577675" y="937541"/>
                  </a:lnTo>
                  <a:lnTo>
                    <a:pt x="0" y="937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6704" b="-6704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/>
            </a:p>
          </p:txBody>
        </p:sp>
      </p:grpSp>
    </p:spTree>
    <p:extLst>
      <p:ext uri="{BB962C8B-B14F-4D97-AF65-F5344CB8AC3E}">
        <p14:creationId xmlns:p14="http://schemas.microsoft.com/office/powerpoint/2010/main" val="306997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1174" y="1324365"/>
            <a:ext cx="3590509" cy="4597875"/>
          </a:xfrm>
          <a:custGeom>
            <a:avLst/>
            <a:gdLst/>
            <a:ahLst/>
            <a:cxnLst/>
            <a:rect l="l" t="t" r="r" b="b"/>
            <a:pathLst>
              <a:path w="5385764" h="6896813">
                <a:moveTo>
                  <a:pt x="0" y="0"/>
                </a:moveTo>
                <a:lnTo>
                  <a:pt x="5385763" y="0"/>
                </a:lnTo>
                <a:lnTo>
                  <a:pt x="5385763" y="6896813"/>
                </a:lnTo>
                <a:lnTo>
                  <a:pt x="0" y="689681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181683" y="1309125"/>
            <a:ext cx="3590509" cy="4597875"/>
          </a:xfrm>
          <a:custGeom>
            <a:avLst/>
            <a:gdLst/>
            <a:ahLst/>
            <a:cxnLst/>
            <a:rect l="l" t="t" r="r" b="b"/>
            <a:pathLst>
              <a:path w="5385764" h="6896813">
                <a:moveTo>
                  <a:pt x="0" y="0"/>
                </a:moveTo>
                <a:lnTo>
                  <a:pt x="5385763" y="0"/>
                </a:lnTo>
                <a:lnTo>
                  <a:pt x="5385763" y="6896812"/>
                </a:lnTo>
                <a:lnTo>
                  <a:pt x="0" y="6896812"/>
                </a:lnTo>
                <a:lnTo>
                  <a:pt x="0" y="0"/>
                </a:lnTo>
                <a:close/>
              </a:path>
            </a:pathLst>
          </a:custGeom>
          <a:solidFill>
            <a:srgbClr val="F1DD9E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7796630" y="1309125"/>
            <a:ext cx="3590509" cy="4597875"/>
          </a:xfrm>
          <a:custGeom>
            <a:avLst/>
            <a:gdLst/>
            <a:ahLst/>
            <a:cxnLst/>
            <a:rect l="l" t="t" r="r" b="b"/>
            <a:pathLst>
              <a:path w="5385764" h="6896813">
                <a:moveTo>
                  <a:pt x="0" y="0"/>
                </a:moveTo>
                <a:lnTo>
                  <a:pt x="5385764" y="0"/>
                </a:lnTo>
                <a:lnTo>
                  <a:pt x="5385764" y="6896812"/>
                </a:lnTo>
                <a:lnTo>
                  <a:pt x="0" y="6896812"/>
                </a:lnTo>
                <a:lnTo>
                  <a:pt x="0" y="0"/>
                </a:lnTo>
                <a:close/>
              </a:path>
            </a:pathLst>
          </a:custGeom>
          <a:solidFill>
            <a:srgbClr val="CCE3B2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685800" y="126413"/>
            <a:ext cx="5410200" cy="975060"/>
            <a:chOff x="0" y="-546786"/>
            <a:chExt cx="10820400" cy="19501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20400" cy="1403334"/>
            </a:xfrm>
            <a:custGeom>
              <a:avLst/>
              <a:gdLst/>
              <a:ahLst/>
              <a:cxnLst/>
              <a:rect l="l" t="t" r="r" b="b"/>
              <a:pathLst>
                <a:path w="10820400" h="1403334">
                  <a:moveTo>
                    <a:pt x="0" y="0"/>
                  </a:moveTo>
                  <a:lnTo>
                    <a:pt x="10820400" y="0"/>
                  </a:lnTo>
                  <a:lnTo>
                    <a:pt x="10820400" y="1403334"/>
                  </a:lnTo>
                  <a:lnTo>
                    <a:pt x="0" y="14033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46786"/>
              <a:ext cx="10820400" cy="1517634"/>
            </a:xfrm>
            <a:prstGeom prst="rect">
              <a:avLst/>
            </a:prstGeom>
          </p:spPr>
          <p:txBody>
            <a:bodyPr lIns="0" tIns="0" rIns="0" bIns="0" rtlCol="0" anchor="t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5973"/>
                </a:lnSpc>
              </a:pPr>
              <a:r>
                <a:rPr lang="en-US" sz="4000" b="1" dirty="0">
                  <a:solidFill>
                    <a:srgbClr val="002060"/>
                  </a:solidFill>
                  <a:latin typeface="Comic Sans MS"/>
                  <a:ea typeface="Cormorant Garamond Bold Italics"/>
                  <a:cs typeface="Cormorant Garamond Bold Italics"/>
                  <a:sym typeface="Cormorant Garamond Bold Italics"/>
                </a:rPr>
                <a:t>Supporting Datasets</a:t>
              </a:r>
              <a:endParaRPr lang="en-US" sz="4000" b="1" dirty="0">
                <a:solidFill>
                  <a:srgbClr val="002060"/>
                </a:solidFill>
                <a:latin typeface="Comic Sans MS"/>
                <a:ea typeface="Cormorant Garamond Bold Italics"/>
                <a:cs typeface="Cormorant Garamond Bold Itali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85800" y="4230880"/>
            <a:ext cx="3401258" cy="1691360"/>
            <a:chOff x="0" y="0"/>
            <a:chExt cx="6802516" cy="33827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02516" cy="3382720"/>
            </a:xfrm>
            <a:custGeom>
              <a:avLst/>
              <a:gdLst/>
              <a:ahLst/>
              <a:cxnLst/>
              <a:rect l="l" t="t" r="r" b="b"/>
              <a:pathLst>
                <a:path w="6802516" h="3382720">
                  <a:moveTo>
                    <a:pt x="0" y="0"/>
                  </a:moveTo>
                  <a:lnTo>
                    <a:pt x="6802516" y="0"/>
                  </a:lnTo>
                  <a:lnTo>
                    <a:pt x="6802516" y="3382720"/>
                  </a:lnTo>
                  <a:lnTo>
                    <a:pt x="0" y="3382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23825"/>
              <a:ext cx="6802516" cy="3506545"/>
            </a:xfrm>
            <a:prstGeom prst="rect">
              <a:avLst/>
            </a:prstGeom>
          </p:spPr>
          <p:txBody>
            <a:bodyPr lIns="0" tIns="0" rIns="0" bIns="0" rtlCol="0" anchor="t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2280" lvl="2" indent="-153670" algn="l">
                <a:lnSpc>
                  <a:spcPts val="2719"/>
                </a:lnSpc>
                <a:buFont typeface="Arial"/>
                <a:buChar char="⚬"/>
              </a:pPr>
              <a:r>
                <a:rPr lang="en-US" sz="1400" b="1" dirty="0">
                  <a:solidFill>
                    <a:srgbClr val="0F4662"/>
                  </a:solidFill>
                  <a:latin typeface="Comic Sans MS"/>
                  <a:ea typeface="Quicksand Bold"/>
                  <a:cs typeface="Quicksand Bold"/>
                  <a:sym typeface="Quicksand Bold"/>
                </a:rPr>
                <a:t>Purpose</a:t>
              </a:r>
              <a:r>
                <a:rPr lang="en-US" sz="1400" dirty="0">
                  <a:solidFill>
                    <a:srgbClr val="0F4662"/>
                  </a:solidFill>
                  <a:latin typeface="Comic Sans MS"/>
                  <a:ea typeface="Quicksand"/>
                  <a:cs typeface="Quicksand"/>
                  <a:sym typeface="Quicksand"/>
                </a:rPr>
                <a:t>: Geographic filter</a:t>
              </a:r>
              <a:endParaRPr lang="en-US" sz="1400" dirty="0">
                <a:latin typeface="Comic Sans MS"/>
              </a:endParaRPr>
            </a:p>
            <a:p>
              <a:pPr marL="462280" lvl="2" indent="-153670" algn="l">
                <a:lnSpc>
                  <a:spcPts val="271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0F4662"/>
                  </a:solidFill>
                  <a:latin typeface="Comic Sans MS"/>
                  <a:ea typeface="Quicksand"/>
                  <a:cs typeface="Quicksand"/>
                  <a:sym typeface="Quicksand"/>
                </a:rPr>
                <a:t>Confirmed records from valid Flyway states &amp; provinces</a:t>
              </a:r>
              <a:endParaRPr lang="en-US" sz="1400" dirty="0">
                <a:solidFill>
                  <a:srgbClr val="0F4662"/>
                </a:solidFill>
                <a:latin typeface="Comic Sans MS"/>
                <a:ea typeface="Quicksand"/>
                <a:cs typeface="Quicksand"/>
              </a:endParaRPr>
            </a:p>
            <a:p>
              <a:pPr marL="462280" lvl="2" indent="-153670">
                <a:lnSpc>
                  <a:spcPts val="271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0F4662"/>
                  </a:solidFill>
                  <a:latin typeface="Comic Sans MS"/>
                  <a:ea typeface="Quicksand"/>
                  <a:cs typeface="Quicksand"/>
                  <a:sym typeface="Quicksand"/>
                </a:rPr>
                <a:t>Excluded non-relevant locations like AZ, CO, ID</a:t>
              </a:r>
              <a:endParaRPr lang="en-US" sz="1400" dirty="0">
                <a:solidFill>
                  <a:srgbClr val="0F4662"/>
                </a:solidFill>
                <a:latin typeface="Comic Sans MS"/>
                <a:ea typeface="Quicksand"/>
                <a:cs typeface="Quicksan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7994" y="3817739"/>
            <a:ext cx="3401258" cy="397901"/>
            <a:chOff x="0" y="0"/>
            <a:chExt cx="6802516" cy="7958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02516" cy="795801"/>
            </a:xfrm>
            <a:custGeom>
              <a:avLst/>
              <a:gdLst/>
              <a:ahLst/>
              <a:cxnLst/>
              <a:rect l="l" t="t" r="r" b="b"/>
              <a:pathLst>
                <a:path w="6802516" h="795801">
                  <a:moveTo>
                    <a:pt x="0" y="0"/>
                  </a:moveTo>
                  <a:lnTo>
                    <a:pt x="6802516" y="0"/>
                  </a:lnTo>
                  <a:lnTo>
                    <a:pt x="6802516" y="795801"/>
                  </a:lnTo>
                  <a:lnTo>
                    <a:pt x="0" y="7958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6802516" cy="862476"/>
            </a:xfrm>
            <a:prstGeom prst="rect">
              <a:avLst/>
            </a:prstGeom>
          </p:spPr>
          <p:txBody>
            <a:bodyPr lIns="0" tIns="0" rIns="0" bIns="0" rtlCol="0" anchor="t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613"/>
                </a:lnSpc>
              </a:pPr>
              <a:r>
                <a:rPr lang="en-US" sz="1800" b="1" dirty="0">
                  <a:solidFill>
                    <a:srgbClr val="0F4662"/>
                  </a:solidFill>
                  <a:latin typeface="Comic Sans MS"/>
                  <a:ea typeface="Quicksand Bold"/>
                  <a:cs typeface="Quicksand Bold"/>
                  <a:sym typeface="Quicksand Bold"/>
                </a:rPr>
                <a:t>Atlantic Flyway States List</a:t>
              </a:r>
              <a:endParaRPr lang="en-US" sz="1800" b="1" dirty="0">
                <a:solidFill>
                  <a:srgbClr val="0F4662"/>
                </a:solidFill>
                <a:latin typeface="Comic Sans MS"/>
                <a:ea typeface="Quicksand Bold"/>
                <a:cs typeface="Quicksand Bold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371445" y="4148512"/>
            <a:ext cx="3425185" cy="1073046"/>
            <a:chOff x="-47855" y="0"/>
            <a:chExt cx="6850371" cy="21460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02516" cy="1997726"/>
            </a:xfrm>
            <a:custGeom>
              <a:avLst/>
              <a:gdLst/>
              <a:ahLst/>
              <a:cxnLst/>
              <a:rect l="l" t="t" r="r" b="b"/>
              <a:pathLst>
                <a:path w="6802516" h="1997726">
                  <a:moveTo>
                    <a:pt x="0" y="0"/>
                  </a:moveTo>
                  <a:lnTo>
                    <a:pt x="6802516" y="0"/>
                  </a:lnTo>
                  <a:lnTo>
                    <a:pt x="6802516" y="1997726"/>
                  </a:lnTo>
                  <a:lnTo>
                    <a:pt x="0" y="1997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47855" y="24540"/>
              <a:ext cx="6802516" cy="2121551"/>
            </a:xfrm>
            <a:prstGeom prst="rect">
              <a:avLst/>
            </a:prstGeom>
          </p:spPr>
          <p:txBody>
            <a:bodyPr lIns="0" tIns="0" rIns="0" bIns="0" rtlCol="0" anchor="t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2280" lvl="2" indent="-153670">
                <a:lnSpc>
                  <a:spcPts val="2719"/>
                </a:lnSpc>
                <a:buFont typeface="Arial"/>
                <a:buChar char="⚬"/>
              </a:pPr>
              <a:r>
                <a:rPr lang="en-US" sz="1400" b="1" dirty="0">
                  <a:solidFill>
                    <a:srgbClr val="0F4662"/>
                  </a:solidFill>
                  <a:latin typeface="Comic Sans MS"/>
                  <a:sym typeface="Quicksand Bold"/>
                </a:rPr>
                <a:t>Purpose</a:t>
              </a:r>
              <a:r>
                <a:rPr lang="en-US" sz="1400" b="1" dirty="0">
                  <a:solidFill>
                    <a:srgbClr val="0F4662"/>
                  </a:solidFill>
                  <a:latin typeface="Comic Sans MS"/>
                  <a:sym typeface="Quicksand"/>
                </a:rPr>
                <a:t>: </a:t>
              </a:r>
              <a:r>
                <a:rPr lang="en-US" sz="1400" dirty="0">
                  <a:solidFill>
                    <a:srgbClr val="0F4662"/>
                  </a:solidFill>
                  <a:latin typeface="Comic Sans MS"/>
                  <a:sym typeface="Quicksand"/>
                </a:rPr>
                <a:t>Filter bird species</a:t>
              </a:r>
              <a:endParaRPr lang="en-US" sz="1400" dirty="0">
                <a:solidFill>
                  <a:srgbClr val="0F4662"/>
                </a:solidFill>
                <a:latin typeface="Comic Sans MS"/>
              </a:endParaRPr>
            </a:p>
            <a:p>
              <a:pPr marL="462280" lvl="2" indent="-153670">
                <a:lnSpc>
                  <a:spcPts val="271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0F4662"/>
                  </a:solidFill>
                  <a:latin typeface="Comic Sans MS"/>
                  <a:sym typeface="Quicksand"/>
                </a:rPr>
                <a:t>Removed species not aligned with the project scope</a:t>
              </a:r>
              <a:endParaRPr lang="en-US" sz="1400" dirty="0">
                <a:solidFill>
                  <a:srgbClr val="0F4662"/>
                </a:solidFill>
                <a:latin typeface="Comic Sans MS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597918" y="3784402"/>
            <a:ext cx="3401258" cy="304571"/>
            <a:chOff x="0" y="0"/>
            <a:chExt cx="6802516" cy="6091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02516" cy="609142"/>
            </a:xfrm>
            <a:custGeom>
              <a:avLst/>
              <a:gdLst/>
              <a:ahLst/>
              <a:cxnLst/>
              <a:rect l="l" t="t" r="r" b="b"/>
              <a:pathLst>
                <a:path w="6802516" h="609142">
                  <a:moveTo>
                    <a:pt x="0" y="0"/>
                  </a:moveTo>
                  <a:lnTo>
                    <a:pt x="6802516" y="0"/>
                  </a:lnTo>
                  <a:lnTo>
                    <a:pt x="6802516" y="609142"/>
                  </a:lnTo>
                  <a:lnTo>
                    <a:pt x="0" y="609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6802516" cy="675817"/>
            </a:xfrm>
            <a:prstGeom prst="rect">
              <a:avLst/>
            </a:prstGeom>
          </p:spPr>
          <p:txBody>
            <a:bodyPr lIns="0" tIns="0" rIns="0" bIns="0" rtlCol="0" anchor="t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2613"/>
                </a:lnSpc>
              </a:pPr>
              <a:r>
                <a:rPr lang="en-US" sz="1800" b="1" dirty="0">
                  <a:solidFill>
                    <a:srgbClr val="0F4662"/>
                  </a:solidFill>
                  <a:latin typeface="Comic Sans MS"/>
                  <a:sym typeface="Quicksand Bold"/>
                </a:rPr>
                <a:t>Colonial Waterbird List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047811" y="3876118"/>
            <a:ext cx="3420289" cy="1360521"/>
            <a:chOff x="-101840" y="0"/>
            <a:chExt cx="6096970" cy="39052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995130" cy="3382720"/>
            </a:xfrm>
            <a:custGeom>
              <a:avLst/>
              <a:gdLst/>
              <a:ahLst/>
              <a:cxnLst/>
              <a:rect l="l" t="t" r="r" b="b"/>
              <a:pathLst>
                <a:path w="5995130" h="3382720">
                  <a:moveTo>
                    <a:pt x="0" y="0"/>
                  </a:moveTo>
                  <a:lnTo>
                    <a:pt x="5995130" y="0"/>
                  </a:lnTo>
                  <a:lnTo>
                    <a:pt x="5995130" y="3382720"/>
                  </a:lnTo>
                  <a:lnTo>
                    <a:pt x="0" y="33827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101840" y="849840"/>
              <a:ext cx="5949582" cy="3055401"/>
            </a:xfrm>
            <a:prstGeom prst="rect">
              <a:avLst/>
            </a:prstGeom>
          </p:spPr>
          <p:txBody>
            <a:bodyPr lIns="0" tIns="0" rIns="0" bIns="0" rtlCol="0" anchor="t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62311" lvl="2" indent="-154104" algn="l">
                <a:lnSpc>
                  <a:spcPts val="271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0F4662"/>
                  </a:solidFill>
                  <a:latin typeface="Comic Sans MS"/>
                  <a:sym typeface="Quicksand Bold"/>
                </a:rPr>
                <a:t>Purpose</a:t>
              </a:r>
              <a:r>
                <a:rPr lang="en-US" sz="1400" dirty="0">
                  <a:solidFill>
                    <a:srgbClr val="0F4662"/>
                  </a:solidFill>
                  <a:latin typeface="Comic Sans MS"/>
                  <a:sym typeface="Quicksand"/>
                </a:rPr>
                <a:t>: Standardize and validate species names &amp; codes</a:t>
              </a:r>
            </a:p>
            <a:p>
              <a:pPr marL="462311" lvl="2" indent="-154104" algn="l">
                <a:lnSpc>
                  <a:spcPts val="2719"/>
                </a:lnSpc>
                <a:buFont typeface="Arial"/>
                <a:buChar char="⚬"/>
              </a:pPr>
              <a:r>
                <a:rPr lang="en-US" sz="1400" dirty="0">
                  <a:solidFill>
                    <a:srgbClr val="0F4662"/>
                  </a:solidFill>
                  <a:latin typeface="Comic Sans MS"/>
                  <a:sym typeface="Quicksand"/>
                </a:rPr>
                <a:t>Mapped 4-letter AOU codes to full species names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104943" y="3720330"/>
            <a:ext cx="2886496" cy="378940"/>
            <a:chOff x="0" y="0"/>
            <a:chExt cx="5772993" cy="75787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86400" cy="609142"/>
            </a:xfrm>
            <a:custGeom>
              <a:avLst/>
              <a:gdLst/>
              <a:ahLst/>
              <a:cxnLst/>
              <a:rect l="l" t="t" r="r" b="b"/>
              <a:pathLst>
                <a:path w="5486400" h="609142">
                  <a:moveTo>
                    <a:pt x="0" y="0"/>
                  </a:moveTo>
                  <a:lnTo>
                    <a:pt x="5486400" y="0"/>
                  </a:lnTo>
                  <a:lnTo>
                    <a:pt x="5486400" y="609142"/>
                  </a:lnTo>
                  <a:lnTo>
                    <a:pt x="0" y="6091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86592" y="82062"/>
              <a:ext cx="5486401" cy="675817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613"/>
                </a:lnSpc>
              </a:pPr>
              <a:r>
                <a:rPr lang="en-US" sz="1800" b="1" dirty="0">
                  <a:solidFill>
                    <a:srgbClr val="0F4662"/>
                  </a:solidFill>
                  <a:latin typeface="Comic Sans MS"/>
                  <a:sym typeface="Quicksand Bold"/>
                </a:rPr>
                <a:t>AOS Species Code List</a:t>
              </a:r>
              <a:endParaRPr lang="en-US" sz="1800" b="1" dirty="0">
                <a:solidFill>
                  <a:srgbClr val="0F4662"/>
                </a:solidFill>
                <a:latin typeface="Comic Sans M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101840" y="323606"/>
            <a:ext cx="4404360" cy="76200"/>
            <a:chOff x="0" y="0"/>
            <a:chExt cx="8808720" cy="152400"/>
          </a:xfrm>
        </p:grpSpPr>
        <p:sp>
          <p:nvSpPr>
            <p:cNvPr id="27" name="Freeform 27"/>
            <p:cNvSpPr/>
            <p:nvPr/>
          </p:nvSpPr>
          <p:spPr>
            <a:xfrm>
              <a:off x="76200" y="0"/>
              <a:ext cx="8656320" cy="152400"/>
            </a:xfrm>
            <a:custGeom>
              <a:avLst/>
              <a:gdLst/>
              <a:ahLst/>
              <a:cxnLst/>
              <a:rect l="l" t="t" r="r" b="b"/>
              <a:pathLst>
                <a:path w="8656320" h="152400">
                  <a:moveTo>
                    <a:pt x="0" y="0"/>
                  </a:moveTo>
                  <a:lnTo>
                    <a:pt x="8656320" y="0"/>
                  </a:lnTo>
                  <a:lnTo>
                    <a:pt x="865632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F466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Freeform 28"/>
          <p:cNvSpPr/>
          <p:nvPr/>
        </p:nvSpPr>
        <p:spPr>
          <a:xfrm>
            <a:off x="4917964" y="1673478"/>
            <a:ext cx="2142385" cy="2110680"/>
          </a:xfrm>
          <a:custGeom>
            <a:avLst/>
            <a:gdLst/>
            <a:ahLst/>
            <a:cxnLst/>
            <a:rect l="l" t="t" r="r" b="b"/>
            <a:pathLst>
              <a:path w="2820679" h="2820680">
                <a:moveTo>
                  <a:pt x="0" y="0"/>
                </a:moveTo>
                <a:lnTo>
                  <a:pt x="2820679" y="0"/>
                </a:lnTo>
                <a:lnTo>
                  <a:pt x="2820679" y="2820679"/>
                </a:lnTo>
                <a:lnTo>
                  <a:pt x="0" y="2820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29"/>
          <p:cNvSpPr/>
          <p:nvPr/>
        </p:nvSpPr>
        <p:spPr>
          <a:xfrm>
            <a:off x="1226638" y="1627759"/>
            <a:ext cx="2546506" cy="2424715"/>
          </a:xfrm>
          <a:custGeom>
            <a:avLst/>
            <a:gdLst/>
            <a:ahLst/>
            <a:cxnLst/>
            <a:rect l="l" t="t" r="r" b="b"/>
            <a:pathLst>
              <a:path w="3822489" h="3822489">
                <a:moveTo>
                  <a:pt x="0" y="0"/>
                </a:moveTo>
                <a:lnTo>
                  <a:pt x="3822489" y="0"/>
                </a:lnTo>
                <a:lnTo>
                  <a:pt x="3822489" y="3822489"/>
                </a:lnTo>
                <a:lnTo>
                  <a:pt x="0" y="3822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30"/>
          <p:cNvSpPr/>
          <p:nvPr/>
        </p:nvSpPr>
        <p:spPr>
          <a:xfrm>
            <a:off x="8613710" y="1627759"/>
            <a:ext cx="1976943" cy="1976943"/>
          </a:xfrm>
          <a:custGeom>
            <a:avLst/>
            <a:gdLst/>
            <a:ahLst/>
            <a:cxnLst/>
            <a:rect l="l" t="t" r="r" b="b"/>
            <a:pathLst>
              <a:path w="2965414" h="2965414">
                <a:moveTo>
                  <a:pt x="0" y="0"/>
                </a:moveTo>
                <a:lnTo>
                  <a:pt x="2965414" y="0"/>
                </a:lnTo>
                <a:lnTo>
                  <a:pt x="2965414" y="2965413"/>
                </a:lnTo>
                <a:lnTo>
                  <a:pt x="0" y="29654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0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85800" y="692150"/>
            <a:ext cx="958929" cy="0"/>
          </a:xfrm>
          <a:prstGeom prst="line">
            <a:avLst/>
          </a:prstGeom>
          <a:ln w="28575" cap="flat">
            <a:solidFill>
              <a:srgbClr val="478F72"/>
            </a:solidFill>
            <a:prstDash val="lgDash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85800" y="292682"/>
            <a:ext cx="4103547" cy="3159206"/>
            <a:chOff x="0" y="0"/>
            <a:chExt cx="7872699" cy="60609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72699" cy="6060972"/>
            </a:xfrm>
            <a:custGeom>
              <a:avLst/>
              <a:gdLst/>
              <a:ahLst/>
              <a:cxnLst/>
              <a:rect l="l" t="t" r="r" b="b"/>
              <a:pathLst>
                <a:path w="7872699" h="6060972">
                  <a:moveTo>
                    <a:pt x="7748239" y="6060972"/>
                  </a:moveTo>
                  <a:lnTo>
                    <a:pt x="124460" y="6060972"/>
                  </a:lnTo>
                  <a:cubicBezTo>
                    <a:pt x="55880" y="6060972"/>
                    <a:pt x="0" y="6005092"/>
                    <a:pt x="0" y="59365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48239" y="0"/>
                  </a:lnTo>
                  <a:cubicBezTo>
                    <a:pt x="7816820" y="0"/>
                    <a:pt x="7872699" y="55880"/>
                    <a:pt x="7872699" y="124460"/>
                  </a:cubicBezTo>
                  <a:lnTo>
                    <a:pt x="7872699" y="5936512"/>
                  </a:lnTo>
                  <a:cubicBezTo>
                    <a:pt x="7872699" y="6005092"/>
                    <a:pt x="7816820" y="6060972"/>
                    <a:pt x="7748239" y="6060972"/>
                  </a:cubicBezTo>
                  <a:close/>
                </a:path>
              </a:pathLst>
            </a:custGeom>
            <a:solidFill>
              <a:srgbClr val="515E6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241969" y="3084674"/>
            <a:ext cx="2970615" cy="4124141"/>
            <a:chOff x="0" y="0"/>
            <a:chExt cx="5876956" cy="78726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76956" cy="7872699"/>
            </a:xfrm>
            <a:custGeom>
              <a:avLst/>
              <a:gdLst/>
              <a:ahLst/>
              <a:cxnLst/>
              <a:rect l="l" t="t" r="r" b="b"/>
              <a:pathLst>
                <a:path w="5876956" h="7872699">
                  <a:moveTo>
                    <a:pt x="5752496" y="7872699"/>
                  </a:moveTo>
                  <a:lnTo>
                    <a:pt x="124460" y="7872699"/>
                  </a:lnTo>
                  <a:cubicBezTo>
                    <a:pt x="55880" y="7872699"/>
                    <a:pt x="0" y="7816820"/>
                    <a:pt x="0" y="77482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752496" y="0"/>
                  </a:lnTo>
                  <a:cubicBezTo>
                    <a:pt x="5821076" y="0"/>
                    <a:pt x="5876956" y="55880"/>
                    <a:pt x="5876956" y="124460"/>
                  </a:cubicBezTo>
                  <a:lnTo>
                    <a:pt x="5876956" y="7748239"/>
                  </a:lnTo>
                  <a:cubicBezTo>
                    <a:pt x="5876956" y="7816820"/>
                    <a:pt x="5821076" y="7872699"/>
                    <a:pt x="5752496" y="7872699"/>
                  </a:cubicBezTo>
                  <a:close/>
                </a:path>
              </a:pathLst>
            </a:custGeom>
            <a:solidFill>
              <a:srgbClr val="478F7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74201" y="2466675"/>
            <a:ext cx="6543481" cy="3595090"/>
            <a:chOff x="0" y="0"/>
            <a:chExt cx="2633331" cy="14467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33331" cy="1446793"/>
            </a:xfrm>
            <a:custGeom>
              <a:avLst/>
              <a:gdLst/>
              <a:ahLst/>
              <a:cxnLst/>
              <a:rect l="l" t="t" r="r" b="b"/>
              <a:pathLst>
                <a:path w="2633331" h="1446793">
                  <a:moveTo>
                    <a:pt x="40227" y="0"/>
                  </a:moveTo>
                  <a:lnTo>
                    <a:pt x="2593104" y="0"/>
                  </a:lnTo>
                  <a:cubicBezTo>
                    <a:pt x="2603773" y="0"/>
                    <a:pt x="2614005" y="4238"/>
                    <a:pt x="2621549" y="11782"/>
                  </a:cubicBezTo>
                  <a:cubicBezTo>
                    <a:pt x="2629093" y="19326"/>
                    <a:pt x="2633331" y="29558"/>
                    <a:pt x="2633331" y="40227"/>
                  </a:cubicBezTo>
                  <a:lnTo>
                    <a:pt x="2633331" y="1406566"/>
                  </a:lnTo>
                  <a:cubicBezTo>
                    <a:pt x="2633331" y="1417235"/>
                    <a:pt x="2629093" y="1427467"/>
                    <a:pt x="2621549" y="1435011"/>
                  </a:cubicBezTo>
                  <a:cubicBezTo>
                    <a:pt x="2614005" y="1442555"/>
                    <a:pt x="2603773" y="1446793"/>
                    <a:pt x="2593104" y="1446793"/>
                  </a:cubicBezTo>
                  <a:lnTo>
                    <a:pt x="40227" y="1446793"/>
                  </a:lnTo>
                  <a:cubicBezTo>
                    <a:pt x="29558" y="1446793"/>
                    <a:pt x="19326" y="1442555"/>
                    <a:pt x="11782" y="1435011"/>
                  </a:cubicBezTo>
                  <a:cubicBezTo>
                    <a:pt x="4238" y="1427467"/>
                    <a:pt x="0" y="1417235"/>
                    <a:pt x="0" y="1406566"/>
                  </a:cubicBezTo>
                  <a:lnTo>
                    <a:pt x="0" y="40227"/>
                  </a:lnTo>
                  <a:cubicBezTo>
                    <a:pt x="0" y="29558"/>
                    <a:pt x="4238" y="19326"/>
                    <a:pt x="11782" y="11782"/>
                  </a:cubicBezTo>
                  <a:cubicBezTo>
                    <a:pt x="19326" y="4238"/>
                    <a:pt x="29558" y="0"/>
                    <a:pt x="40227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633331" cy="14848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785682" y="742542"/>
            <a:ext cx="5720518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84"/>
              </a:lnSpc>
            </a:pPr>
            <a:r>
              <a:rPr lang="en-US" sz="2800" b="1" dirty="0">
                <a:solidFill>
                  <a:srgbClr val="002060"/>
                </a:solidFill>
                <a:latin typeface="Comic Sans MS"/>
                <a:ea typeface="Comic Sans Bold"/>
                <a:cs typeface="Comic Sans Bold"/>
                <a:sym typeface="Comic Sans Bold"/>
              </a:rPr>
              <a:t>Geographic Cleanup:</a:t>
            </a:r>
            <a:endParaRPr lang="en-US" sz="2800" b="1" dirty="0">
              <a:solidFill>
                <a:srgbClr val="002060"/>
              </a:solidFill>
              <a:latin typeface="Comic Sans MS"/>
              <a:ea typeface="Comic Sans Bold"/>
              <a:cs typeface="Comic Sans Bold"/>
            </a:endParaRPr>
          </a:p>
          <a:p>
            <a:pPr algn="ctr">
              <a:lnSpc>
                <a:spcPts val="3984"/>
              </a:lnSpc>
            </a:pPr>
            <a:r>
              <a:rPr lang="en-US" sz="2800" b="1" dirty="0">
                <a:solidFill>
                  <a:srgbClr val="002060"/>
                </a:solidFill>
                <a:latin typeface="Comic Sans MS"/>
                <a:ea typeface="Comic Sans Bold"/>
                <a:cs typeface="Comic Sans Bold"/>
                <a:sym typeface="Comic Sans Bold"/>
              </a:rPr>
              <a:t>Focusing on the Atlantic Flyway</a:t>
            </a:r>
            <a:endParaRPr lang="en-US" sz="2800" b="1" dirty="0">
              <a:solidFill>
                <a:srgbClr val="002060"/>
              </a:solidFill>
              <a:latin typeface="Comic Sans MS"/>
              <a:ea typeface="Comic Sans Bold"/>
              <a:cs typeface="Comic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70051" y="2907495"/>
            <a:ext cx="6387024" cy="2667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6230" lvl="1" indent="-158115" algn="just">
              <a:lnSpc>
                <a:spcPts val="2639"/>
              </a:lnSpc>
              <a:buFont typeface="Arial"/>
              <a:buChar char="•"/>
            </a:pPr>
            <a:r>
              <a:rPr lang="en-US" sz="1600" spc="58" dirty="0">
                <a:solidFill>
                  <a:srgbClr val="1F2225"/>
                </a:solidFill>
                <a:latin typeface="Comic Sans MS"/>
                <a:ea typeface="Open Sans Semi-Bold"/>
                <a:cs typeface="Open Sans Semi-Bold"/>
                <a:sym typeface="Open Sans Semi-Bold"/>
              </a:rPr>
              <a:t>Rows with missing state names were filled using their GPS coordinates.</a:t>
            </a:r>
            <a:endParaRPr lang="en-US" sz="1600" spc="58" dirty="0">
              <a:solidFill>
                <a:srgbClr val="1F2225"/>
              </a:solidFill>
              <a:latin typeface="Comic Sans MS"/>
              <a:ea typeface="Open Sans Semi-Bold"/>
              <a:cs typeface="Open Sans Semi-Bold"/>
            </a:endParaRPr>
          </a:p>
          <a:p>
            <a:pPr marL="316230" lvl="1" indent="-158115" algn="just">
              <a:lnSpc>
                <a:spcPts val="2639"/>
              </a:lnSpc>
              <a:buFont typeface="Arial"/>
              <a:buChar char="•"/>
            </a:pPr>
            <a:r>
              <a:rPr lang="en-US" sz="1600" spc="58" dirty="0">
                <a:solidFill>
                  <a:srgbClr val="1F2225"/>
                </a:solidFill>
                <a:latin typeface="Comic Sans MS"/>
                <a:ea typeface="Open Sans Semi-Bold"/>
                <a:cs typeface="Open Sans Semi-Bold"/>
                <a:sym typeface="Open Sans Semi-Bold"/>
              </a:rPr>
              <a:t>Irrelevant records outside the Atlantic Flyway were filtered out to maintain ecological focus.</a:t>
            </a:r>
            <a:endParaRPr lang="en-US" sz="1600" spc="58" dirty="0">
              <a:solidFill>
                <a:srgbClr val="1F2225"/>
              </a:solidFill>
              <a:latin typeface="Comic Sans MS"/>
              <a:ea typeface="Open Sans Semi-Bold"/>
              <a:cs typeface="Open Sans Semi-Bold"/>
            </a:endParaRPr>
          </a:p>
          <a:p>
            <a:pPr marL="316230" lvl="1" indent="-158115" algn="just">
              <a:lnSpc>
                <a:spcPts val="2639"/>
              </a:lnSpc>
              <a:buFont typeface="Arial"/>
              <a:buChar char="•"/>
            </a:pPr>
            <a:r>
              <a:rPr lang="en-US" sz="1600" spc="58" dirty="0">
                <a:solidFill>
                  <a:srgbClr val="1F2225"/>
                </a:solidFill>
                <a:latin typeface="Comic Sans MS"/>
                <a:ea typeface="Open Sans Semi-Bold"/>
                <a:cs typeface="Open Sans Semi-Bold"/>
                <a:sym typeface="Open Sans Semi-Bold"/>
              </a:rPr>
              <a:t>Two datasets were preserved — one with valid Flyway records and another with excluded entries.</a:t>
            </a:r>
            <a:endParaRPr lang="en-US" sz="1600" spc="58" dirty="0">
              <a:solidFill>
                <a:srgbClr val="1F2225"/>
              </a:solidFill>
              <a:latin typeface="Comic Sans MS"/>
              <a:ea typeface="Open Sans Semi-Bold"/>
              <a:cs typeface="Open Sans Semi-Bold"/>
            </a:endParaRPr>
          </a:p>
          <a:p>
            <a:pPr marL="316230" lvl="1" indent="-158115" algn="just">
              <a:lnSpc>
                <a:spcPts val="2639"/>
              </a:lnSpc>
              <a:buFont typeface="Arial"/>
              <a:buChar char="•"/>
            </a:pPr>
            <a:r>
              <a:rPr lang="en-US" sz="1600" spc="58" dirty="0">
                <a:solidFill>
                  <a:srgbClr val="1F2225"/>
                </a:solidFill>
                <a:latin typeface="Comic Sans MS"/>
                <a:ea typeface="Open Sans Semi-Bold"/>
                <a:cs typeface="Open Sans Semi-Bold"/>
                <a:sym typeface="Open Sans Semi-Bold"/>
              </a:rPr>
              <a:t>This cleanup ensured complete, region-specific data for accurate conservation analysis.</a:t>
            </a:r>
            <a:endParaRPr lang="en-US" sz="1600" spc="58" dirty="0">
              <a:solidFill>
                <a:srgbClr val="1F2225"/>
              </a:solidFill>
              <a:latin typeface="Comic Sans MS"/>
              <a:ea typeface="Open Sans Semi-Bold"/>
              <a:cs typeface="Open Sans Semi-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2379" y="2905467"/>
            <a:ext cx="3630397" cy="389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154"/>
              </a:lnSpc>
            </a:pPr>
            <a:r>
              <a:rPr lang="en-US" sz="2200" dirty="0">
                <a:solidFill>
                  <a:srgbClr val="FFF7ED"/>
                </a:solidFill>
                <a:latin typeface="Comic Sans MS"/>
                <a:ea typeface="Archive"/>
                <a:cs typeface="Archive"/>
                <a:sym typeface="Archive"/>
              </a:rPr>
              <a:t>Raw Dataset View</a:t>
            </a:r>
            <a:endParaRPr lang="en-US" sz="2200" dirty="0">
              <a:solidFill>
                <a:srgbClr val="FFF7ED"/>
              </a:solidFill>
              <a:latin typeface="Comic Sans MS"/>
              <a:ea typeface="Archive"/>
              <a:cs typeface="Archive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22371" y="6250020"/>
            <a:ext cx="3519971" cy="389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154"/>
              </a:lnSpc>
            </a:pPr>
            <a:r>
              <a:rPr lang="en-US" sz="2200" dirty="0">
                <a:solidFill>
                  <a:srgbClr val="FFF7ED"/>
                </a:solidFill>
                <a:latin typeface="Comic Sans MS"/>
                <a:ea typeface="Archive"/>
                <a:cs typeface="Archive"/>
                <a:sym typeface="Archive"/>
              </a:rPr>
              <a:t>Flyway Dataset View</a:t>
            </a:r>
            <a:endParaRPr lang="en-US" sz="2200" dirty="0">
              <a:solidFill>
                <a:srgbClr val="FFF7ED"/>
              </a:solidFill>
              <a:latin typeface="Comic Sans MS"/>
              <a:ea typeface="Archive"/>
              <a:cs typeface="Archiv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F75BE7-F3F5-72BB-F043-D0B99DE8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316" y="3927129"/>
            <a:ext cx="3613981" cy="2316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00D293-B933-27C8-2016-8C648073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19" y="519043"/>
            <a:ext cx="3612528" cy="238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2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47575F4-0EE8-FFBD-5975-6F016CF6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097" y="5100403"/>
            <a:ext cx="1318668" cy="1978003"/>
          </a:xfrm>
          <a:prstGeom prst="rect">
            <a:avLst/>
          </a:prstGeom>
        </p:spPr>
      </p:pic>
      <p:sp>
        <p:nvSpPr>
          <p:cNvPr id="24" name="Cloud Callout 23">
            <a:extLst>
              <a:ext uri="{FF2B5EF4-FFF2-40B4-BE49-F238E27FC236}">
                <a16:creationId xmlns:a16="http://schemas.microsoft.com/office/drawing/2014/main" id="{116DBA30-B14F-F6EB-7195-67ADA0A97EFE}"/>
              </a:ext>
            </a:extLst>
          </p:cNvPr>
          <p:cNvSpPr/>
          <p:nvPr/>
        </p:nvSpPr>
        <p:spPr>
          <a:xfrm flipH="1">
            <a:off x="9394753" y="4335966"/>
            <a:ext cx="1890502" cy="1230603"/>
          </a:xfrm>
          <a:prstGeom prst="cloud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code soup to clean species stew—delicious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33196F-839C-DFE4-A536-1F49DD720B15}"/>
              </a:ext>
            </a:extLst>
          </p:cNvPr>
          <p:cNvSpPr txBox="1"/>
          <p:nvPr/>
        </p:nvSpPr>
        <p:spPr>
          <a:xfrm>
            <a:off x="1881188" y="214313"/>
            <a:ext cx="8481285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omic Sans MS"/>
              </a:rPr>
              <a:t>Filtering Out Non-Colonial Waterbird Species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D113F63-5441-9DC4-0D03-439A5F216525}"/>
              </a:ext>
            </a:extLst>
          </p:cNvPr>
          <p:cNvSpPr/>
          <p:nvPr/>
        </p:nvSpPr>
        <p:spPr>
          <a:xfrm>
            <a:off x="236398" y="1029887"/>
            <a:ext cx="5051472" cy="480210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A0BBE63-6CAC-9C64-3576-86FAD2C0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23" y="1405026"/>
            <a:ext cx="4530586" cy="4009328"/>
          </a:xfrm>
          <a:prstGeom prst="rect">
            <a:avLst/>
          </a:prstGeom>
        </p:spPr>
      </p:pic>
      <p:grpSp>
        <p:nvGrpSpPr>
          <p:cNvPr id="9" name="Group 11">
            <a:extLst>
              <a:ext uri="{FF2B5EF4-FFF2-40B4-BE49-F238E27FC236}">
                <a16:creationId xmlns:a16="http://schemas.microsoft.com/office/drawing/2014/main" id="{798F446C-FAB5-B91C-4DB0-D66F77A08426}"/>
              </a:ext>
            </a:extLst>
          </p:cNvPr>
          <p:cNvGrpSpPr/>
          <p:nvPr/>
        </p:nvGrpSpPr>
        <p:grpSpPr>
          <a:xfrm>
            <a:off x="5782810" y="1179307"/>
            <a:ext cx="6543481" cy="3689763"/>
            <a:chOff x="0" y="-38100"/>
            <a:chExt cx="2633331" cy="1484893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339732A9-A1A9-B8F8-727A-34303794019F}"/>
                </a:ext>
              </a:extLst>
            </p:cNvPr>
            <p:cNvSpPr/>
            <p:nvPr/>
          </p:nvSpPr>
          <p:spPr>
            <a:xfrm>
              <a:off x="0" y="-26666"/>
              <a:ext cx="2313342" cy="1189024"/>
            </a:xfrm>
            <a:custGeom>
              <a:avLst/>
              <a:gdLst/>
              <a:ahLst/>
              <a:cxnLst/>
              <a:rect l="l" t="t" r="r" b="b"/>
              <a:pathLst>
                <a:path w="2633331" h="1446793">
                  <a:moveTo>
                    <a:pt x="40227" y="0"/>
                  </a:moveTo>
                  <a:lnTo>
                    <a:pt x="2593104" y="0"/>
                  </a:lnTo>
                  <a:cubicBezTo>
                    <a:pt x="2603773" y="0"/>
                    <a:pt x="2614005" y="4238"/>
                    <a:pt x="2621549" y="11782"/>
                  </a:cubicBezTo>
                  <a:cubicBezTo>
                    <a:pt x="2629093" y="19326"/>
                    <a:pt x="2633331" y="29558"/>
                    <a:pt x="2633331" y="40227"/>
                  </a:cubicBezTo>
                  <a:lnTo>
                    <a:pt x="2633331" y="1406566"/>
                  </a:lnTo>
                  <a:cubicBezTo>
                    <a:pt x="2633331" y="1417235"/>
                    <a:pt x="2629093" y="1427467"/>
                    <a:pt x="2621549" y="1435011"/>
                  </a:cubicBezTo>
                  <a:cubicBezTo>
                    <a:pt x="2614005" y="1442555"/>
                    <a:pt x="2603773" y="1446793"/>
                    <a:pt x="2593104" y="1446793"/>
                  </a:cubicBezTo>
                  <a:lnTo>
                    <a:pt x="40227" y="1446793"/>
                  </a:lnTo>
                  <a:cubicBezTo>
                    <a:pt x="29558" y="1446793"/>
                    <a:pt x="19326" y="1442555"/>
                    <a:pt x="11782" y="1435011"/>
                  </a:cubicBezTo>
                  <a:cubicBezTo>
                    <a:pt x="4238" y="1427467"/>
                    <a:pt x="0" y="1417235"/>
                    <a:pt x="0" y="1406566"/>
                  </a:cubicBezTo>
                  <a:lnTo>
                    <a:pt x="0" y="40227"/>
                  </a:lnTo>
                  <a:cubicBezTo>
                    <a:pt x="0" y="29558"/>
                    <a:pt x="4238" y="19326"/>
                    <a:pt x="11782" y="11782"/>
                  </a:cubicBezTo>
                  <a:cubicBezTo>
                    <a:pt x="19326" y="4238"/>
                    <a:pt x="29558" y="0"/>
                    <a:pt x="40227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2CF4BE4F-2B37-E7B9-0D89-F3C9761C1F2A}"/>
                </a:ext>
              </a:extLst>
            </p:cNvPr>
            <p:cNvSpPr txBox="1"/>
            <p:nvPr/>
          </p:nvSpPr>
          <p:spPr>
            <a:xfrm>
              <a:off x="0" y="-38100"/>
              <a:ext cx="2633331" cy="1484893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80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2AF6B7D-971A-0D19-C50B-ADC54054C502}"/>
              </a:ext>
            </a:extLst>
          </p:cNvPr>
          <p:cNvSpPr txBox="1"/>
          <p:nvPr/>
        </p:nvSpPr>
        <p:spPr>
          <a:xfrm>
            <a:off x="5785790" y="1422989"/>
            <a:ext cx="5520690" cy="2610971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/>
              <a:buChar char="•"/>
            </a:pPr>
            <a:r>
              <a:rPr lang="en-US" dirty="0">
                <a:latin typeface="Comic Sans MS"/>
                <a:ea typeface="+mn-lt"/>
                <a:cs typeface="+mn-lt"/>
              </a:rPr>
              <a:t>Identified species which are non-colonial water birds.</a:t>
            </a:r>
            <a:endParaRPr lang="en-US" dirty="0">
              <a:latin typeface="Comic Sans MS"/>
              <a:ea typeface="Calibri"/>
              <a:cs typeface="Calibri"/>
            </a:endParaRP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/>
              <a:buChar char="•"/>
            </a:pPr>
            <a:r>
              <a:rPr lang="en-US" dirty="0">
                <a:latin typeface="Comic Sans MS"/>
                <a:ea typeface="+mn-lt"/>
                <a:cs typeface="+mn-lt"/>
              </a:rPr>
              <a:t>Cross-referenced all species against the official target list provided by the partner.</a:t>
            </a:r>
          </a:p>
          <a:p>
            <a:pPr marL="342900" indent="-342900" algn="just">
              <a:lnSpc>
                <a:spcPct val="150000"/>
              </a:lnSpc>
              <a:spcBef>
                <a:spcPts val="100"/>
              </a:spcBef>
              <a:buFont typeface="Arial"/>
              <a:buChar char="•"/>
            </a:pPr>
            <a:r>
              <a:rPr lang="en-US" dirty="0">
                <a:latin typeface="Comic Sans MS"/>
                <a:ea typeface="+mn-lt"/>
                <a:cs typeface="+mn-lt"/>
              </a:rPr>
              <a:t>Retained only relevant species records to ensure dataset accuracy and relevance.</a:t>
            </a:r>
            <a:endParaRPr lang="en-US" dirty="0">
              <a:latin typeface="Comic Sans M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069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A595FF-F2D2-434C-A89B-B6A4364C47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AD9EFA-E074-4C2F-8F25-BF862B8AB6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8A49B05-820E-4F16-BCC1-12B2E13002E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TM00621257</Template>
  <TotalTime>4438</TotalTime>
  <Words>975</Words>
  <Application>Microsoft Office PowerPoint</Application>
  <PresentationFormat>Widescreen</PresentationFormat>
  <Paragraphs>143</Paragraphs>
  <Slides>21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SketchyVTI</vt:lpstr>
      <vt:lpstr>Office Theme</vt:lpstr>
      <vt:lpstr>Office Theme</vt:lpstr>
      <vt:lpstr>Office Theme</vt:lpstr>
      <vt:lpstr>Office Theme</vt:lpstr>
      <vt:lpstr>PowerPoint Presentation</vt:lpstr>
      <vt:lpstr>Why 'Blue Heron'?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Gauri Tiwari</cp:lastModifiedBy>
  <cp:revision>1347</cp:revision>
  <dcterms:created xsi:type="dcterms:W3CDTF">2025-04-23T16:31:03Z</dcterms:created>
  <dcterms:modified xsi:type="dcterms:W3CDTF">2025-05-08T01:12:15Z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